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8"/>
  </p:notesMasterIdLst>
  <p:sldIdLst>
    <p:sldId id="256" r:id="rId2"/>
    <p:sldId id="257" r:id="rId3"/>
    <p:sldId id="271" r:id="rId4"/>
    <p:sldId id="260" r:id="rId5"/>
    <p:sldId id="258" r:id="rId6"/>
    <p:sldId id="264" r:id="rId7"/>
    <p:sldId id="263" r:id="rId8"/>
    <p:sldId id="259" r:id="rId9"/>
    <p:sldId id="278" r:id="rId10"/>
    <p:sldId id="261" r:id="rId11"/>
    <p:sldId id="262" r:id="rId12"/>
    <p:sldId id="267" r:id="rId13"/>
    <p:sldId id="279" r:id="rId14"/>
    <p:sldId id="280" r:id="rId15"/>
    <p:sldId id="281" r:id="rId16"/>
    <p:sldId id="265" r:id="rId17"/>
  </p:sldIdLst>
  <p:sldSz cx="9144000" cy="5143500" type="screen16x9"/>
  <p:notesSz cx="6858000" cy="9144000"/>
  <p:embeddedFontLst>
    <p:embeddedFont>
      <p:font typeface="Montserrat ExtraBold" panose="020B0604020202020204" charset="0"/>
      <p:bold r:id="rId19"/>
      <p:boldItalic r:id="rId20"/>
    </p:embeddedFont>
    <p:embeddedFont>
      <p:font typeface="Montserrat"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2E05AF-332A-4C69-BB0F-12C504FE45F1}">
  <a:tblStyle styleId="{562E05AF-332A-4C69-BB0F-12C504FE45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4" autoAdjust="0"/>
    <p:restoredTop sz="94660"/>
  </p:normalViewPr>
  <p:slideViewPr>
    <p:cSldViewPr snapToGrid="0">
      <p:cViewPr varScale="1">
        <p:scale>
          <a:sx n="98" d="100"/>
          <a:sy n="98" d="100"/>
        </p:scale>
        <p:origin x="3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889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79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113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art.dev/tools/dart-too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dart.dev/tools/dartdoc" TargetMode="External"/><Relationship Id="rId4" Type="http://schemas.openxmlformats.org/officeDocument/2006/relationships/hyperlink" Target="https://dart.dev/tools/dartaotruntim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flutter.dev/docs/get-started/install"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fr.wikipedia.org/wiki/Application_mobile"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8.jpg"/><Relationship Id="rId4" Type="http://schemas.openxmlformats.org/officeDocument/2006/relationships/hyperlink" Target="https://fr.wikipedia.org/wiki/Googl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5" name="Rectangle 4"/>
          <p:cNvSpPr/>
          <p:nvPr/>
        </p:nvSpPr>
        <p:spPr>
          <a:xfrm>
            <a:off x="1318437" y="643807"/>
            <a:ext cx="6166884" cy="2123658"/>
          </a:xfrm>
          <a:prstGeom prst="rect">
            <a:avLst/>
          </a:prstGeom>
        </p:spPr>
        <p:txBody>
          <a:bodyPr wrap="square">
            <a:spAutoFit/>
          </a:bodyPr>
          <a:lstStyle/>
          <a:p>
            <a:pPr algn="ctr"/>
            <a:r>
              <a:rPr lang="fr-FR" sz="4400" b="1" dirty="0">
                <a:solidFill>
                  <a:srgbClr val="FF9900"/>
                </a:solidFill>
                <a:latin typeface="Arial" panose="020B0604020202020204" pitchFamily="34" charset="0"/>
              </a:rPr>
              <a:t>VEILLE </a:t>
            </a:r>
            <a:r>
              <a:rPr lang="fr-FR" sz="4400" b="1" dirty="0" smtClean="0">
                <a:solidFill>
                  <a:srgbClr val="FF9900"/>
                </a:solidFill>
                <a:latin typeface="Arial" panose="020B0604020202020204" pitchFamily="34" charset="0"/>
              </a:rPr>
              <a:t>TECHNOLOGIQUE </a:t>
            </a:r>
            <a:r>
              <a:rPr lang="fr-FR" sz="4400" b="1" dirty="0">
                <a:solidFill>
                  <a:srgbClr val="FF9900"/>
                </a:solidFill>
                <a:latin typeface="Arial" panose="020B0604020202020204" pitchFamily="34" charset="0"/>
              </a:rPr>
              <a:t>:</a:t>
            </a:r>
          </a:p>
          <a:p>
            <a:pPr algn="ctr"/>
            <a:r>
              <a:rPr lang="fr-FR" sz="4400" b="1" dirty="0" smtClean="0">
                <a:solidFill>
                  <a:srgbClr val="FF9900"/>
                </a:solidFill>
                <a:latin typeface="Arial" panose="020B0604020202020204" pitchFamily="34" charset="0"/>
              </a:rPr>
              <a:t>FLUTTER </a:t>
            </a:r>
            <a:r>
              <a:rPr lang="fr-FR" sz="4400" b="1" dirty="0">
                <a:solidFill>
                  <a:srgbClr val="FF9900"/>
                </a:solidFill>
                <a:latin typeface="Arial" panose="020B0604020202020204" pitchFamily="34" charset="0"/>
              </a:rPr>
              <a:t>et DART</a:t>
            </a:r>
            <a:endParaRPr lang="fr-FR" sz="4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5" name="Rectangle 4"/>
          <p:cNvSpPr/>
          <p:nvPr/>
        </p:nvSpPr>
        <p:spPr>
          <a:xfrm>
            <a:off x="212652" y="2423427"/>
            <a:ext cx="8931348" cy="2669962"/>
          </a:xfrm>
          <a:prstGeom prst="rect">
            <a:avLst/>
          </a:prstGeom>
        </p:spPr>
        <p:txBody>
          <a:bodyPr wrap="square">
            <a:spAutoFit/>
          </a:bodyPr>
          <a:lstStyle/>
          <a:p>
            <a:pPr marL="285750" indent="-285750" algn="just">
              <a:buClr>
                <a:schemeClr val="tx2">
                  <a:lumMod val="75000"/>
                </a:schemeClr>
              </a:buClr>
              <a:buFont typeface="Wingdings" panose="05000000000000000000" pitchFamily="2" charset="2"/>
              <a:buChar char="v"/>
            </a:pPr>
            <a:r>
              <a:rPr lang="fr-FR" dirty="0" err="1">
                <a:solidFill>
                  <a:schemeClr val="bg1"/>
                </a:solidFill>
                <a:latin typeface="Roboto Mono"/>
                <a:hlinkClick r:id="rId3"/>
              </a:rPr>
              <a:t>dart</a:t>
            </a:r>
            <a:endParaRPr lang="fr-FR" dirty="0">
              <a:solidFill>
                <a:schemeClr val="bg1"/>
              </a:solidFill>
            </a:endParaRPr>
          </a:p>
          <a:p>
            <a:pPr algn="just">
              <a:spcAft>
                <a:spcPts val="1100"/>
              </a:spcAft>
            </a:pPr>
            <a:r>
              <a:rPr lang="fr-FR" dirty="0">
                <a:solidFill>
                  <a:schemeClr val="bg1"/>
                </a:solidFill>
                <a:latin typeface="Roboto"/>
              </a:rPr>
              <a:t>L'interface de ligne de commande pour créer, formater, analyser, tester, compiler et exécuter du code </a:t>
            </a:r>
            <a:r>
              <a:rPr lang="fr-FR" dirty="0" err="1">
                <a:solidFill>
                  <a:schemeClr val="bg1"/>
                </a:solidFill>
                <a:latin typeface="Roboto"/>
              </a:rPr>
              <a:t>Dart</a:t>
            </a:r>
            <a:r>
              <a:rPr lang="fr-FR" dirty="0">
                <a:solidFill>
                  <a:schemeClr val="bg1"/>
                </a:solidFill>
                <a:latin typeface="Roboto"/>
              </a:rPr>
              <a:t>.</a:t>
            </a:r>
            <a:endParaRPr lang="fr-FR" dirty="0">
              <a:solidFill>
                <a:schemeClr val="bg1"/>
              </a:solidFill>
            </a:endParaRPr>
          </a:p>
          <a:p>
            <a:pPr marL="285750" indent="-285750" algn="just">
              <a:buClr>
                <a:schemeClr val="tx2">
                  <a:lumMod val="75000"/>
                </a:schemeClr>
              </a:buClr>
              <a:buFont typeface="Wingdings" panose="05000000000000000000" pitchFamily="2" charset="2"/>
              <a:buChar char="v"/>
            </a:pPr>
            <a:r>
              <a:rPr lang="fr-FR" dirty="0" err="1">
                <a:solidFill>
                  <a:schemeClr val="bg1"/>
                </a:solidFill>
                <a:latin typeface="Roboto Mono"/>
                <a:hlinkClick r:id="rId4"/>
              </a:rPr>
              <a:t>dartaotruntime</a:t>
            </a:r>
            <a:endParaRPr lang="fr-FR" dirty="0">
              <a:solidFill>
                <a:schemeClr val="bg1"/>
              </a:solidFill>
            </a:endParaRPr>
          </a:p>
          <a:p>
            <a:pPr algn="just">
              <a:spcAft>
                <a:spcPts val="1100"/>
              </a:spcAft>
            </a:pPr>
            <a:r>
              <a:rPr lang="fr-FR" dirty="0">
                <a:solidFill>
                  <a:schemeClr val="bg1"/>
                </a:solidFill>
                <a:latin typeface="Roboto"/>
              </a:rPr>
              <a:t>Un </a:t>
            </a:r>
            <a:r>
              <a:rPr lang="fr-FR" dirty="0" err="1">
                <a:solidFill>
                  <a:schemeClr val="bg1"/>
                </a:solidFill>
                <a:latin typeface="Roboto"/>
              </a:rPr>
              <a:t>runtime</a:t>
            </a:r>
            <a:r>
              <a:rPr lang="fr-FR" dirty="0">
                <a:solidFill>
                  <a:schemeClr val="bg1"/>
                </a:solidFill>
                <a:latin typeface="Roboto"/>
              </a:rPr>
              <a:t> </a:t>
            </a:r>
            <a:r>
              <a:rPr lang="fr-FR" dirty="0" err="1">
                <a:solidFill>
                  <a:schemeClr val="bg1"/>
                </a:solidFill>
                <a:latin typeface="Roboto"/>
              </a:rPr>
              <a:t>Dart</a:t>
            </a:r>
            <a:r>
              <a:rPr lang="fr-FR" dirty="0">
                <a:solidFill>
                  <a:schemeClr val="bg1"/>
                </a:solidFill>
                <a:latin typeface="Roboto"/>
              </a:rPr>
              <a:t> pour les instantanés compilés par AOT.</a:t>
            </a:r>
            <a:endParaRPr lang="fr-FR" dirty="0">
              <a:solidFill>
                <a:schemeClr val="bg1"/>
              </a:solidFill>
            </a:endParaRPr>
          </a:p>
          <a:p>
            <a:pPr marL="285750" indent="-285750" algn="just">
              <a:buClr>
                <a:schemeClr val="tx2">
                  <a:lumMod val="75000"/>
                </a:schemeClr>
              </a:buClr>
              <a:buFont typeface="Wingdings" panose="05000000000000000000" pitchFamily="2" charset="2"/>
              <a:buChar char="v"/>
            </a:pPr>
            <a:r>
              <a:rPr lang="fr-FR" dirty="0" err="1">
                <a:solidFill>
                  <a:schemeClr val="bg1"/>
                </a:solidFill>
                <a:latin typeface="Roboto Mono"/>
                <a:hlinkClick r:id="rId5"/>
              </a:rPr>
              <a:t>dartdoc</a:t>
            </a:r>
            <a:endParaRPr lang="fr-FR" dirty="0">
              <a:solidFill>
                <a:schemeClr val="bg1"/>
              </a:solidFill>
            </a:endParaRPr>
          </a:p>
          <a:p>
            <a:pPr algn="just">
              <a:spcAft>
                <a:spcPts val="1100"/>
              </a:spcAft>
            </a:pPr>
            <a:r>
              <a:rPr lang="fr-FR" dirty="0">
                <a:solidFill>
                  <a:schemeClr val="bg1"/>
                </a:solidFill>
                <a:latin typeface="Roboto"/>
              </a:rPr>
              <a:t>Le générateur de documentation de l'API.</a:t>
            </a:r>
            <a:endParaRPr lang="fr-FR" dirty="0">
              <a:solidFill>
                <a:schemeClr val="bg1"/>
              </a:solidFill>
            </a:endParaRPr>
          </a:p>
          <a:p>
            <a:pPr marL="285750" indent="-285750" algn="just">
              <a:buClr>
                <a:schemeClr val="tx2">
                  <a:lumMod val="75000"/>
                </a:schemeClr>
              </a:buClr>
              <a:buFont typeface="Wingdings" panose="05000000000000000000" pitchFamily="2" charset="2"/>
              <a:buChar char="v"/>
            </a:pPr>
            <a:r>
              <a:rPr lang="fr-FR" dirty="0">
                <a:solidFill>
                  <a:schemeClr val="bg1"/>
                </a:solidFill>
                <a:latin typeface="Arial" panose="020B0604020202020204" pitchFamily="34" charset="0"/>
              </a:rPr>
              <a:t>JIT (Just in Time) compile au moment de l'exécution à la volée tandis que AOT (</a:t>
            </a:r>
            <a:r>
              <a:rPr lang="fr-FR" dirty="0" err="1">
                <a:solidFill>
                  <a:schemeClr val="bg1"/>
                </a:solidFill>
                <a:latin typeface="Arial" panose="020B0604020202020204" pitchFamily="34" charset="0"/>
              </a:rPr>
              <a:t>Ahead</a:t>
            </a:r>
            <a:r>
              <a:rPr lang="fr-FR" dirty="0">
                <a:solidFill>
                  <a:schemeClr val="bg1"/>
                </a:solidFill>
                <a:latin typeface="Arial" panose="020B0604020202020204" pitchFamily="34" charset="0"/>
              </a:rPr>
              <a:t> of Time) compile avant que l'application ne soit déployée et lancée.</a:t>
            </a:r>
            <a:endParaRPr lang="fr-FR" dirty="0">
              <a:solidFill>
                <a:schemeClr val="bg1"/>
              </a:solidFill>
            </a:endParaRPr>
          </a:p>
          <a:p>
            <a:r>
              <a:rPr lang="fr-FR" dirty="0"/>
              <a:t/>
            </a:r>
            <a:br>
              <a:rPr lang="fr-FR" dirty="0"/>
            </a:br>
            <a:endParaRPr lang="fr-FR" dirty="0"/>
          </a:p>
        </p:txBody>
      </p:sp>
      <p:sp>
        <p:nvSpPr>
          <p:cNvPr id="6" name="Rectangle 5"/>
          <p:cNvSpPr/>
          <p:nvPr/>
        </p:nvSpPr>
        <p:spPr>
          <a:xfrm>
            <a:off x="2583712" y="1598583"/>
            <a:ext cx="6347636" cy="707886"/>
          </a:xfrm>
          <a:prstGeom prst="rect">
            <a:avLst/>
          </a:prstGeom>
        </p:spPr>
        <p:txBody>
          <a:bodyPr wrap="square">
            <a:spAutoFit/>
          </a:bodyPr>
          <a:lstStyle/>
          <a:p>
            <a:pPr algn="ctr"/>
            <a:r>
              <a:rPr lang="fr-FR" sz="2000" b="1" dirty="0" smtClean="0">
                <a:solidFill>
                  <a:schemeClr val="tx2">
                    <a:lumMod val="75000"/>
                  </a:schemeClr>
                </a:solidFill>
                <a:latin typeface="Arial" panose="020B0604020202020204" pitchFamily="34" charset="0"/>
              </a:rPr>
              <a:t>8)LES BIBLIOTHÈQUES FONDAMENTALES PRISES EN CHARGE PAR DART</a:t>
            </a:r>
            <a:endParaRPr lang="fr-FR" sz="2000" b="1" dirty="0">
              <a:solidFill>
                <a:schemeClr val="tx2">
                  <a:lumMod val="7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59488" y="232373"/>
            <a:ext cx="6666614" cy="1319980"/>
          </a:xfrm>
          <a:prstGeom prst="rect">
            <a:avLst/>
          </a:prstGeom>
        </p:spPr>
        <p:txBody>
          <a:bodyPr spcFirstLastPara="1" wrap="square" lIns="91425" tIns="91425" rIns="91425" bIns="91425" anchor="t" anchorCtr="0">
            <a:noAutofit/>
          </a:bodyPr>
          <a:lstStyle/>
          <a:p>
            <a:pPr lvl="0" algn="ctr"/>
            <a:r>
              <a:rPr lang="fr-FR" sz="2000" dirty="0" smtClean="0"/>
              <a:t>9)LES SERVICES ET FONCTIONNALITÉS FOURNIS PAR FLUTTER AUX DÉVELOPPEURS</a:t>
            </a:r>
            <a:endParaRPr lang="fr-FR" sz="2000" dirty="0">
              <a:solidFill>
                <a:schemeClr val="accent1"/>
              </a:solidFill>
            </a:endParaRPr>
          </a:p>
        </p:txBody>
      </p:sp>
      <p:cxnSp>
        <p:nvCxnSpPr>
          <p:cNvPr id="216" name="Google Shape;216;p44"/>
          <p:cNvCxnSpPr/>
          <p:nvPr/>
        </p:nvCxnSpPr>
        <p:spPr>
          <a:xfrm>
            <a:off x="1993763" y="13757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3" name="Rectangle 12"/>
          <p:cNvSpPr/>
          <p:nvPr/>
        </p:nvSpPr>
        <p:spPr>
          <a:xfrm>
            <a:off x="2169041" y="1377260"/>
            <a:ext cx="3083443" cy="2462213"/>
          </a:xfrm>
          <a:prstGeom prst="rect">
            <a:avLst/>
          </a:prstGeom>
        </p:spPr>
        <p:txBody>
          <a:bodyPr wrap="square">
            <a:spAutoFit/>
          </a:bodyPr>
          <a:lstStyle/>
          <a:p>
            <a:pPr marL="285750" indent="-285750">
              <a:buClr>
                <a:schemeClr val="tx2">
                  <a:lumMod val="75000"/>
                </a:schemeClr>
              </a:buClr>
              <a:buFont typeface="Wingdings" panose="05000000000000000000" pitchFamily="2" charset="2"/>
              <a:buChar char="v"/>
            </a:pPr>
            <a:r>
              <a:rPr lang="fr-FR" sz="1800" dirty="0">
                <a:solidFill>
                  <a:schemeClr val="bg1"/>
                </a:solidFill>
                <a:latin typeface="Arial" panose="020B0604020202020204" pitchFamily="34" charset="0"/>
              </a:rPr>
              <a:t>Rechargement à </a:t>
            </a:r>
            <a:r>
              <a:rPr lang="fr-FR" sz="1800" dirty="0" smtClean="0">
                <a:solidFill>
                  <a:schemeClr val="bg1"/>
                </a:solidFill>
                <a:latin typeface="Arial" panose="020B0604020202020204" pitchFamily="34" charset="0"/>
              </a:rPr>
              <a:t>chaud</a:t>
            </a:r>
          </a:p>
          <a:p>
            <a:pPr marL="285750" indent="-285750">
              <a:buClr>
                <a:schemeClr val="tx2">
                  <a:lumMod val="75000"/>
                </a:schemeClr>
              </a:buClr>
              <a:buFont typeface="Wingdings" panose="05000000000000000000" pitchFamily="2" charset="2"/>
              <a:buChar char="v"/>
            </a:pPr>
            <a:r>
              <a:rPr lang="fr-FR" sz="1800" dirty="0">
                <a:solidFill>
                  <a:schemeClr val="bg1"/>
                </a:solidFill>
                <a:latin typeface="Arial" panose="020B0604020202020204" pitchFamily="34" charset="0"/>
              </a:rPr>
              <a:t>Développement </a:t>
            </a:r>
            <a:r>
              <a:rPr lang="fr-FR" sz="1800" dirty="0" smtClean="0">
                <a:solidFill>
                  <a:schemeClr val="bg1"/>
                </a:solidFill>
                <a:latin typeface="Arial" panose="020B0604020202020204" pitchFamily="34" charset="0"/>
              </a:rPr>
              <a:t>multiplateforme</a:t>
            </a:r>
          </a:p>
          <a:p>
            <a:pPr marL="285750" indent="-285750">
              <a:buClr>
                <a:schemeClr val="tx2">
                  <a:lumMod val="75000"/>
                </a:schemeClr>
              </a:buClr>
              <a:buFont typeface="Wingdings" panose="05000000000000000000" pitchFamily="2" charset="2"/>
              <a:buChar char="v"/>
            </a:pPr>
            <a:r>
              <a:rPr lang="fr-FR" sz="1800" dirty="0" smtClean="0">
                <a:solidFill>
                  <a:schemeClr val="bg1"/>
                </a:solidFill>
                <a:latin typeface="Arial" panose="020B0604020202020204" pitchFamily="34" charset="0"/>
              </a:rPr>
              <a:t>Widget</a:t>
            </a:r>
          </a:p>
          <a:p>
            <a:pPr marL="285750" indent="-285750">
              <a:buClr>
                <a:schemeClr val="tx2">
                  <a:lumMod val="75000"/>
                </a:schemeClr>
              </a:buClr>
              <a:buFont typeface="Wingdings" panose="05000000000000000000" pitchFamily="2" charset="2"/>
              <a:buChar char="v"/>
            </a:pPr>
            <a:r>
              <a:rPr lang="fr-FR" sz="1800" dirty="0" smtClean="0">
                <a:solidFill>
                  <a:schemeClr val="bg1"/>
                </a:solidFill>
                <a:latin typeface="Arial" panose="020B0604020202020204" pitchFamily="34" charset="0"/>
              </a:rPr>
              <a:t>Code Minimal</a:t>
            </a:r>
          </a:p>
          <a:p>
            <a:pPr marL="285750" indent="-285750">
              <a:buClr>
                <a:schemeClr val="tx2">
                  <a:lumMod val="75000"/>
                </a:schemeClr>
              </a:buClr>
              <a:buFont typeface="Wingdings" panose="05000000000000000000" pitchFamily="2" charset="2"/>
              <a:buChar char="v"/>
            </a:pPr>
            <a:r>
              <a:rPr lang="fr-FR" sz="1800" dirty="0" smtClean="0">
                <a:solidFill>
                  <a:schemeClr val="bg1"/>
                </a:solidFill>
                <a:latin typeface="Arial" panose="020B0604020202020204" pitchFamily="34" charset="0"/>
              </a:rPr>
              <a:t>Sensation et fonctionnalités natives</a:t>
            </a:r>
            <a:endParaRPr lang="fr-FR" sz="1800" dirty="0">
              <a:solidFill>
                <a:schemeClr val="bg1"/>
              </a:solidFill>
            </a:endParaRPr>
          </a:p>
          <a:p>
            <a:pPr marL="285750" indent="-285750">
              <a:buClr>
                <a:schemeClr val="tx2">
                  <a:lumMod val="75000"/>
                </a:schemeClr>
              </a:buClr>
              <a:buFont typeface="Wingdings" panose="05000000000000000000" pitchFamily="2" charset="2"/>
              <a:buChar char="v"/>
            </a:pPr>
            <a:endParaRPr lang="fr-FR" dirty="0" smtClean="0">
              <a:solidFill>
                <a:srgbClr val="64DD17"/>
              </a:solidFill>
              <a:latin typeface="Arial" panose="020B0604020202020204" pitchFamily="34" charset="0"/>
            </a:endParaRPr>
          </a:p>
          <a:p>
            <a:pPr marL="285750" indent="-285750">
              <a:buClr>
                <a:schemeClr val="tx2">
                  <a:lumMod val="75000"/>
                </a:schemeClr>
              </a:buClr>
              <a:buFont typeface="Wingdings" panose="05000000000000000000" pitchFamily="2" charset="2"/>
              <a:buChar char="v"/>
            </a:pPr>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4" name="Google Shape;274;p49"/>
          <p:cNvSpPr txBox="1">
            <a:spLocks noGrp="1"/>
          </p:cNvSpPr>
          <p:nvPr>
            <p:ph type="subTitle" idx="1"/>
          </p:nvPr>
        </p:nvSpPr>
        <p:spPr>
          <a:xfrm>
            <a:off x="2290514" y="435544"/>
            <a:ext cx="4180200" cy="691508"/>
          </a:xfrm>
          <a:prstGeom prst="rect">
            <a:avLst/>
          </a:prstGeom>
        </p:spPr>
        <p:txBody>
          <a:bodyPr spcFirstLastPara="1" wrap="square" lIns="91425" tIns="91425" rIns="91425" bIns="91425" anchor="t" anchorCtr="0">
            <a:noAutofit/>
          </a:bodyPr>
          <a:lstStyle/>
          <a:p>
            <a:pPr marL="0" indent="0"/>
            <a:r>
              <a:rPr lang="fr-FR" b="1" dirty="0" smtClean="0"/>
              <a:t>10)EXEMPLES D’IDE PRENANT EN CHARGE LES APPLICATIONS SOUS FLUTTER</a:t>
            </a:r>
          </a:p>
          <a:p>
            <a:pPr marL="0" lvl="0" indent="0" algn="ctr" rtl="0">
              <a:spcBef>
                <a:spcPts val="0"/>
              </a:spcBef>
              <a:spcAft>
                <a:spcPts val="0"/>
              </a:spcAft>
              <a:buNone/>
            </a:pPr>
            <a:endParaRPr dirty="0"/>
          </a:p>
        </p:txBody>
      </p:sp>
      <p:cxnSp>
        <p:nvCxnSpPr>
          <p:cNvPr id="275" name="Google Shape;275;p49"/>
          <p:cNvCxnSpPr/>
          <p:nvPr/>
        </p:nvCxnSpPr>
        <p:spPr>
          <a:xfrm>
            <a:off x="2999114" y="23839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6966" y="1990612"/>
            <a:ext cx="2284671" cy="1658679"/>
          </a:xfrm>
          <a:prstGeom prst="rect">
            <a:avLst/>
          </a:prstGeom>
          <a:effectLst>
            <a:glow rad="228600">
              <a:schemeClr val="accent5">
                <a:satMod val="175000"/>
                <a:alpha val="40000"/>
              </a:schemeClr>
            </a:glow>
          </a:effectLst>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57" y="2023724"/>
            <a:ext cx="2918099" cy="1592456"/>
          </a:xfrm>
          <a:prstGeom prst="rect">
            <a:avLst/>
          </a:prstGeom>
          <a:ln>
            <a:solidFill>
              <a:schemeClr val="tx1">
                <a:lumMod val="50000"/>
                <a:lumOff val="50000"/>
              </a:schemeClr>
            </a:solidFill>
          </a:ln>
          <a:effectLst>
            <a:glow rad="228600">
              <a:schemeClr val="accent5">
                <a:satMod val="175000"/>
                <a:alpha val="40000"/>
              </a:schemeClr>
            </a:glow>
            <a:outerShdw blurRad="50800" dist="38100" dir="10800000" algn="r" rotWithShape="0">
              <a:prstClr val="black">
                <a:alpha val="40000"/>
              </a:prstClr>
            </a:outerShdw>
          </a:effectLst>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0714" y="1871329"/>
            <a:ext cx="2143125" cy="1777961"/>
          </a:xfrm>
          <a:prstGeom prst="rect">
            <a:avLst/>
          </a:prstGeom>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12)LE FUTUR AVEC FLUTTER</a:t>
            </a: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Rectangle 2"/>
          <p:cNvSpPr/>
          <p:nvPr/>
        </p:nvSpPr>
        <p:spPr>
          <a:xfrm>
            <a:off x="1391056" y="1784129"/>
            <a:ext cx="4572000" cy="2031325"/>
          </a:xfrm>
          <a:prstGeom prst="rect">
            <a:avLst/>
          </a:prstGeom>
        </p:spPr>
        <p:txBody>
          <a:bodyPr>
            <a:spAutoFit/>
          </a:bodyPr>
          <a:lstStyle/>
          <a:p>
            <a:r>
              <a:rPr lang="fr-FR" dirty="0" smtClean="0">
                <a:solidFill>
                  <a:schemeClr val="bg1"/>
                </a:solidFill>
                <a:latin typeface="Arial" panose="020B0604020202020204" pitchFamily="34" charset="0"/>
              </a:rPr>
              <a:t>En 2020 , 39% des développeurs  ont utilisés flutter pour le développement d’applications et ont obtenu la deuxième position dans la liste des principaux Framework. Avec ces chiffres il est prudent de dire que flutter est l’application multiplateforme a la croissance la plus rapide et pourrait remplacer certains des principaux langages de programmation a l’avenir</a:t>
            </a:r>
          </a:p>
          <a:p>
            <a:r>
              <a:rPr lang="fr-FR" i="1" u="sng" dirty="0" err="1" smtClean="0">
                <a:solidFill>
                  <a:schemeClr val="bg1"/>
                </a:solidFill>
                <a:latin typeface="Arial" panose="020B0604020202020204" pitchFamily="34" charset="0"/>
              </a:rPr>
              <a:t>src</a:t>
            </a:r>
            <a:r>
              <a:rPr lang="fr-FR" i="1" u="sng" dirty="0" smtClean="0">
                <a:solidFill>
                  <a:schemeClr val="bg1"/>
                </a:solidFill>
                <a:latin typeface="Arial" panose="020B0604020202020204" pitchFamily="34" charset="0"/>
              </a:rPr>
              <a:t> </a:t>
            </a:r>
            <a:r>
              <a:rPr lang="fr-FR" i="1" u="sng" dirty="0">
                <a:solidFill>
                  <a:schemeClr val="bg1"/>
                </a:solidFill>
                <a:latin typeface="Arial" panose="020B0604020202020204" pitchFamily="34" charset="0"/>
              </a:rPr>
              <a:t>https://blog.osmova.com/flutter-developpement-application/</a:t>
            </a:r>
            <a:endParaRPr lang="fr-FR" i="1" u="sng" dirty="0">
              <a:solidFill>
                <a:schemeClr val="bg1"/>
              </a:solidFill>
            </a:endParaRPr>
          </a:p>
        </p:txBody>
      </p:sp>
    </p:spTree>
    <p:extLst>
      <p:ext uri="{BB962C8B-B14F-4D97-AF65-F5344CB8AC3E}">
        <p14:creationId xmlns:p14="http://schemas.microsoft.com/office/powerpoint/2010/main" val="3028391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13)LE FUTUR POUR FLUTTER</a:t>
            </a: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1"/>
          <p:cNvSpPr/>
          <p:nvPr/>
        </p:nvSpPr>
        <p:spPr>
          <a:xfrm>
            <a:off x="1503200" y="1907001"/>
            <a:ext cx="4572000" cy="1815882"/>
          </a:xfrm>
          <a:prstGeom prst="rect">
            <a:avLst/>
          </a:prstGeom>
        </p:spPr>
        <p:txBody>
          <a:bodyPr>
            <a:spAutoFit/>
          </a:bodyPr>
          <a:lstStyle/>
          <a:p>
            <a:r>
              <a:rPr lang="fr-FR" dirty="0">
                <a:solidFill>
                  <a:schemeClr val="bg1"/>
                </a:solidFill>
                <a:latin typeface="Arial" panose="020B0604020202020204" pitchFamily="34" charset="0"/>
              </a:rPr>
              <a:t>Flutter promet de permettre aux développeurs d'utiliser la même base de code pour créer des applications natives pour iOS, Android, Windows 10, </a:t>
            </a:r>
            <a:r>
              <a:rPr lang="fr-FR" dirty="0" err="1">
                <a:solidFill>
                  <a:schemeClr val="bg1"/>
                </a:solidFill>
                <a:latin typeface="Arial" panose="020B0604020202020204" pitchFamily="34" charset="0"/>
              </a:rPr>
              <a:t>macOS</a:t>
            </a:r>
            <a:r>
              <a:rPr lang="fr-FR" dirty="0">
                <a:solidFill>
                  <a:schemeClr val="bg1"/>
                </a:solidFill>
                <a:latin typeface="Arial" panose="020B0604020202020204" pitchFamily="34" charset="0"/>
              </a:rPr>
              <a:t> et Linux et pour le web sur des navigateurs tels que Chrome, Firefox, Safari ou </a:t>
            </a:r>
            <a:r>
              <a:rPr lang="fr-FR" dirty="0" err="1">
                <a:solidFill>
                  <a:schemeClr val="bg1"/>
                </a:solidFill>
                <a:latin typeface="Arial" panose="020B0604020202020204" pitchFamily="34" charset="0"/>
              </a:rPr>
              <a:t>Edge</a:t>
            </a:r>
            <a:r>
              <a:rPr lang="fr-FR" dirty="0">
                <a:solidFill>
                  <a:schemeClr val="bg1"/>
                </a:solidFill>
                <a:latin typeface="Arial" panose="020B0604020202020204" pitchFamily="34" charset="0"/>
              </a:rPr>
              <a:t>. Il est également possible d'intégrer un dispositif </a:t>
            </a:r>
            <a:r>
              <a:rPr lang="fr-FR" dirty="0" err="1">
                <a:solidFill>
                  <a:schemeClr val="bg1"/>
                </a:solidFill>
                <a:latin typeface="Arial" panose="020B0604020202020204" pitchFamily="34" charset="0"/>
              </a:rPr>
              <a:t>IoT</a:t>
            </a:r>
            <a:r>
              <a:rPr lang="fr-FR" dirty="0">
                <a:solidFill>
                  <a:schemeClr val="bg1"/>
                </a:solidFill>
                <a:latin typeface="Arial" panose="020B0604020202020204" pitchFamily="34" charset="0"/>
              </a:rPr>
              <a:t> avec un écran, comme les voitures, les téléviseurs et les appareils </a:t>
            </a:r>
            <a:r>
              <a:rPr lang="fr-FR" dirty="0" smtClean="0">
                <a:solidFill>
                  <a:schemeClr val="bg1"/>
                </a:solidFill>
                <a:latin typeface="Arial" panose="020B0604020202020204" pitchFamily="34" charset="0"/>
              </a:rPr>
              <a:t>ménagers.</a:t>
            </a:r>
            <a:endParaRPr lang="fr-FR" dirty="0">
              <a:solidFill>
                <a:schemeClr val="bg1"/>
              </a:solidFill>
            </a:endParaRPr>
          </a:p>
        </p:txBody>
      </p:sp>
    </p:spTree>
    <p:extLst>
      <p:ext uri="{BB962C8B-B14F-4D97-AF65-F5344CB8AC3E}">
        <p14:creationId xmlns:p14="http://schemas.microsoft.com/office/powerpoint/2010/main" val="13307686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2" name="ZoneTexte 1"/>
          <p:cNvSpPr txBox="1"/>
          <p:nvPr/>
        </p:nvSpPr>
        <p:spPr>
          <a:xfrm>
            <a:off x="2772383" y="214009"/>
            <a:ext cx="3686783" cy="400110"/>
          </a:xfrm>
          <a:prstGeom prst="rect">
            <a:avLst/>
          </a:prstGeom>
          <a:noFill/>
        </p:spPr>
        <p:txBody>
          <a:bodyPr wrap="square" rtlCol="0">
            <a:spAutoFit/>
          </a:bodyPr>
          <a:lstStyle/>
          <a:p>
            <a:r>
              <a:rPr lang="fr-FR" sz="2000" dirty="0" smtClean="0">
                <a:solidFill>
                  <a:schemeClr val="tx2">
                    <a:lumMod val="75000"/>
                  </a:schemeClr>
                </a:solidFill>
              </a:rPr>
              <a:t>LES MEMBRES DU GROUPE</a:t>
            </a:r>
            <a:r>
              <a:rPr lang="fr-FR" dirty="0" smtClean="0"/>
              <a:t>:</a:t>
            </a:r>
            <a:endParaRPr lang="fr-FR" dirty="0"/>
          </a:p>
        </p:txBody>
      </p:sp>
      <p:sp>
        <p:nvSpPr>
          <p:cNvPr id="3" name="ZoneTexte 2"/>
          <p:cNvSpPr txBox="1"/>
          <p:nvPr/>
        </p:nvSpPr>
        <p:spPr>
          <a:xfrm>
            <a:off x="2772383" y="1079770"/>
            <a:ext cx="3356043" cy="3077766"/>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fr-FR" sz="2000" dirty="0" smtClean="0">
                <a:solidFill>
                  <a:schemeClr val="bg1"/>
                </a:solidFill>
              </a:rPr>
              <a:t>Diakalia KONATE</a:t>
            </a:r>
          </a:p>
          <a:p>
            <a:pPr marL="285750" indent="-285750">
              <a:buClr>
                <a:schemeClr val="bg1"/>
              </a:buClr>
              <a:buFont typeface="Wingdings" panose="05000000000000000000" pitchFamily="2" charset="2"/>
              <a:buChar char="q"/>
            </a:pPr>
            <a:r>
              <a:rPr lang="fr-FR" sz="2000" dirty="0" smtClean="0">
                <a:solidFill>
                  <a:schemeClr val="bg1"/>
                </a:solidFill>
              </a:rPr>
              <a:t>Yacouba DOUMBIA</a:t>
            </a:r>
          </a:p>
          <a:p>
            <a:pPr marL="285750" indent="-285750">
              <a:buClr>
                <a:schemeClr val="bg1"/>
              </a:buClr>
              <a:buFont typeface="Wingdings" panose="05000000000000000000" pitchFamily="2" charset="2"/>
              <a:buChar char="q"/>
            </a:pPr>
            <a:r>
              <a:rPr lang="fr-FR" sz="2000" dirty="0" smtClean="0">
                <a:solidFill>
                  <a:schemeClr val="bg1"/>
                </a:solidFill>
              </a:rPr>
              <a:t>Alassane SANOGO</a:t>
            </a:r>
          </a:p>
          <a:p>
            <a:pPr marL="285750" indent="-285750">
              <a:buClr>
                <a:schemeClr val="bg1"/>
              </a:buClr>
              <a:buFont typeface="Wingdings" panose="05000000000000000000" pitchFamily="2" charset="2"/>
              <a:buChar char="q"/>
            </a:pPr>
            <a:r>
              <a:rPr lang="fr-FR" sz="2000" dirty="0" err="1" smtClean="0">
                <a:solidFill>
                  <a:schemeClr val="bg1"/>
                </a:solidFill>
              </a:rPr>
              <a:t>Mamoutou</a:t>
            </a:r>
            <a:r>
              <a:rPr lang="fr-FR" sz="2000" dirty="0" smtClean="0">
                <a:solidFill>
                  <a:schemeClr val="bg1"/>
                </a:solidFill>
              </a:rPr>
              <a:t> BAKAYOGO</a:t>
            </a:r>
          </a:p>
          <a:p>
            <a:pPr marL="285750" indent="-285750">
              <a:buClr>
                <a:schemeClr val="bg1"/>
              </a:buClr>
              <a:buFont typeface="Wingdings" panose="05000000000000000000" pitchFamily="2" charset="2"/>
              <a:buChar char="q"/>
            </a:pPr>
            <a:r>
              <a:rPr lang="fr-FR" sz="2000" dirty="0" smtClean="0">
                <a:solidFill>
                  <a:schemeClr val="bg1"/>
                </a:solidFill>
              </a:rPr>
              <a:t>Modibo SAMAKE</a:t>
            </a:r>
          </a:p>
          <a:p>
            <a:pPr marL="285750" indent="-285750">
              <a:buClr>
                <a:schemeClr val="bg1"/>
              </a:buClr>
              <a:buFont typeface="Wingdings" panose="05000000000000000000" pitchFamily="2" charset="2"/>
              <a:buChar char="q"/>
            </a:pPr>
            <a:r>
              <a:rPr lang="fr-FR" sz="2000" dirty="0" smtClean="0">
                <a:solidFill>
                  <a:schemeClr val="bg1"/>
                </a:solidFill>
              </a:rPr>
              <a:t>Ibrahim SANOGO</a:t>
            </a:r>
          </a:p>
          <a:p>
            <a:pPr marL="285750" indent="-285750">
              <a:buClr>
                <a:schemeClr val="bg1"/>
              </a:buClr>
              <a:buFont typeface="Wingdings" panose="05000000000000000000" pitchFamily="2" charset="2"/>
              <a:buChar char="q"/>
            </a:pPr>
            <a:r>
              <a:rPr lang="fr-FR" sz="2000" dirty="0" smtClean="0">
                <a:solidFill>
                  <a:schemeClr val="bg1"/>
                </a:solidFill>
              </a:rPr>
              <a:t>Thomas CISSE</a:t>
            </a:r>
          </a:p>
          <a:p>
            <a:pPr marL="285750" indent="-285750">
              <a:buClr>
                <a:schemeClr val="bg1"/>
              </a:buClr>
              <a:buFont typeface="Wingdings" panose="05000000000000000000" pitchFamily="2" charset="2"/>
              <a:buChar char="q"/>
            </a:pPr>
            <a:r>
              <a:rPr lang="fr-FR" sz="2000" dirty="0" smtClean="0">
                <a:solidFill>
                  <a:schemeClr val="bg1"/>
                </a:solidFill>
              </a:rPr>
              <a:t>Abdoul MAIGA</a:t>
            </a:r>
          </a:p>
          <a:p>
            <a:pPr marL="285750" indent="-285750">
              <a:buClr>
                <a:schemeClr val="bg1"/>
              </a:buClr>
              <a:buFont typeface="Wingdings" panose="05000000000000000000" pitchFamily="2" charset="2"/>
              <a:buChar char="q"/>
            </a:pPr>
            <a:r>
              <a:rPr lang="fr-FR" sz="2000" dirty="0" smtClean="0">
                <a:solidFill>
                  <a:schemeClr val="bg1"/>
                </a:solidFill>
              </a:rPr>
              <a:t>Fatoumata N’DJIM</a:t>
            </a:r>
          </a:p>
          <a:p>
            <a:endParaRPr lang="fr-FR" dirty="0"/>
          </a:p>
        </p:txBody>
      </p:sp>
    </p:spTree>
    <p:extLst>
      <p:ext uri="{BB962C8B-B14F-4D97-AF65-F5344CB8AC3E}">
        <p14:creationId xmlns:p14="http://schemas.microsoft.com/office/powerpoint/2010/main" val="30879373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1215227" y="881953"/>
            <a:ext cx="274650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smtClean="0"/>
              <a:t>MERCI </a:t>
            </a:r>
            <a:endParaRPr sz="4400" dirty="0"/>
          </a:p>
        </p:txBody>
      </p:sp>
      <p:cxnSp>
        <p:nvCxnSpPr>
          <p:cNvPr id="260" name="Google Shape;260;p47"/>
          <p:cNvCxnSpPr/>
          <p:nvPr/>
        </p:nvCxnSpPr>
        <p:spPr>
          <a:xfrm>
            <a:off x="900470" y="74549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extLst>
              <a:ext uri="{BEBA8EAE-BF5A-486C-A8C5-ECC9F3942E4B}">
                <a14:imgProps xmlns:a14="http://schemas.microsoft.com/office/drawing/2010/main">
                  <a14:imgLayer r:embed="rId4"/>
                </a14:imgProps>
              </a:ext>
            </a:extLst>
          </a:blip>
          <a:srcRect/>
          <a:stretch>
            <a:fillRect/>
          </a:stretch>
        </a:blipFill>
        <a:effectLst/>
      </p:bgPr>
    </p:bg>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026200" y="414022"/>
            <a:ext cx="5355974" cy="8973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1)FLUTTER:</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Rectangle 2"/>
          <p:cNvSpPr/>
          <p:nvPr/>
        </p:nvSpPr>
        <p:spPr>
          <a:xfrm>
            <a:off x="744279" y="1575097"/>
            <a:ext cx="4572000" cy="2308324"/>
          </a:xfrm>
          <a:prstGeom prst="rect">
            <a:avLst/>
          </a:prstGeom>
        </p:spPr>
        <p:txBody>
          <a:bodyPr>
            <a:spAutoFit/>
          </a:bodyPr>
          <a:lstStyle/>
          <a:p>
            <a:r>
              <a:rPr lang="fr-FR" sz="2400" dirty="0">
                <a:solidFill>
                  <a:schemeClr val="bg1"/>
                </a:solidFill>
                <a:latin typeface="Montserrat" panose="020B0604020202020204" charset="0"/>
              </a:rPr>
              <a:t>Flutter est un </a:t>
            </a:r>
            <a:r>
              <a:rPr lang="fr-FR" sz="2400" i="1" dirty="0" smtClean="0">
                <a:solidFill>
                  <a:schemeClr val="bg1"/>
                </a:solidFill>
                <a:latin typeface="Montserrat" panose="020B0604020202020204" charset="0"/>
              </a:rPr>
              <a:t>Framework </a:t>
            </a:r>
            <a:r>
              <a:rPr lang="fr-FR" sz="2400" i="1" dirty="0">
                <a:solidFill>
                  <a:schemeClr val="bg1"/>
                </a:solidFill>
                <a:latin typeface="Montserrat" panose="020B0604020202020204" charset="0"/>
              </a:rPr>
              <a:t>open source </a:t>
            </a:r>
            <a:r>
              <a:rPr lang="fr-FR" sz="2400" dirty="0">
                <a:solidFill>
                  <a:schemeClr val="bg1"/>
                </a:solidFill>
                <a:latin typeface="Montserrat" panose="020B0604020202020204" charset="0"/>
              </a:rPr>
              <a:t> développé par Google, permettant le développement d’application mobile hybride. </a:t>
            </a:r>
            <a:endParaRPr lang="fr-FR" sz="2400" dirty="0">
              <a:solidFill>
                <a:schemeClr val="bg1"/>
              </a:solidFill>
            </a:endParaRPr>
          </a:p>
        </p:txBody>
      </p:sp>
      <p:pic>
        <p:nvPicPr>
          <p:cNvPr id="4" name="Image 3"/>
          <p:cNvPicPr>
            <a:picLocks noChangeAspect="1"/>
          </p:cNvPicPr>
          <p:nvPr/>
        </p:nvPicPr>
        <p:blipFill>
          <a:blip r:embed="rId5">
            <a:extLst>
              <a:ext uri="{BEBA8EAE-BF5A-486C-A8C5-ECC9F3942E4B}">
                <a14:imgProps xmlns:a14="http://schemas.microsoft.com/office/drawing/2010/main">
                  <a14:imgLayer r:embed="rId6">
                    <a14:imgEffect>
                      <a14:colorTemperature colorTemp="5607"/>
                    </a14:imgEffect>
                  </a14:imgLayer>
                </a14:imgProps>
              </a:ext>
              <a:ext uri="{28A0092B-C50C-407E-A947-70E740481C1C}">
                <a14:useLocalDpi xmlns:a14="http://schemas.microsoft.com/office/drawing/2010/main" val="0"/>
              </a:ext>
            </a:extLst>
          </a:blip>
          <a:stretch>
            <a:fillRect/>
          </a:stretch>
        </p:blipFill>
        <p:spPr>
          <a:xfrm>
            <a:off x="5390707" y="1956392"/>
            <a:ext cx="2573079" cy="2381692"/>
          </a:xfrm>
          <a:prstGeom prst="rect">
            <a:avLst/>
          </a:prstGeom>
          <a:effectLst>
            <a:glow rad="508000">
              <a:schemeClr val="accent6">
                <a:lumMod val="90000"/>
                <a:lumOff val="10000"/>
                <a:alpha val="40000"/>
              </a:schemeClr>
            </a:glo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1761460" y="0"/>
            <a:ext cx="582806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2)ARCHITECTURE DE FLUTTER</a:t>
            </a:r>
            <a:endParaRPr sz="2000" dirty="0"/>
          </a:p>
        </p:txBody>
      </p:sp>
      <p:cxnSp>
        <p:nvCxnSpPr>
          <p:cNvPr id="373" name="Google Shape;373;p53"/>
          <p:cNvCxnSpPr/>
          <p:nvPr/>
        </p:nvCxnSpPr>
        <p:spPr>
          <a:xfrm>
            <a:off x="2352080" y="128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146" name="Picture 2" descr="Aperçu de la couc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90" y="470700"/>
            <a:ext cx="4685060" cy="46728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4" name="ZoneTexte 3"/>
          <p:cNvSpPr txBox="1"/>
          <p:nvPr/>
        </p:nvSpPr>
        <p:spPr>
          <a:xfrm>
            <a:off x="2721935" y="201370"/>
            <a:ext cx="4189228" cy="369332"/>
          </a:xfrm>
          <a:prstGeom prst="rect">
            <a:avLst/>
          </a:prstGeom>
          <a:noFill/>
        </p:spPr>
        <p:txBody>
          <a:bodyPr wrap="square" rtlCol="0">
            <a:spAutoFit/>
          </a:bodyPr>
          <a:lstStyle/>
          <a:p>
            <a:r>
              <a:rPr lang="fr-FR" sz="1800" dirty="0" smtClean="0">
                <a:solidFill>
                  <a:schemeClr val="tx2">
                    <a:lumMod val="75000"/>
                  </a:schemeClr>
                </a:solidFill>
              </a:rPr>
              <a:t>3)FONCTIONNEMENT DE FLUTTER</a:t>
            </a:r>
            <a:endParaRPr lang="fr-FR" sz="1800" dirty="0">
              <a:solidFill>
                <a:schemeClr val="tx2">
                  <a:lumMod val="75000"/>
                </a:schemeClr>
              </a:solidFill>
            </a:endParaRPr>
          </a:p>
        </p:txBody>
      </p:sp>
      <p:cxnSp>
        <p:nvCxnSpPr>
          <p:cNvPr id="7" name="Google Shape;172;p39"/>
          <p:cNvCxnSpPr/>
          <p:nvPr/>
        </p:nvCxnSpPr>
        <p:spPr>
          <a:xfrm flipV="1">
            <a:off x="2955851" y="170122"/>
            <a:ext cx="3498112" cy="3124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194" y="723014"/>
            <a:ext cx="7474689" cy="4167963"/>
          </a:xfrm>
          <a:prstGeom prst="rect">
            <a:avLst/>
          </a:prstGeom>
          <a:effectLst>
            <a:glow rad="228600">
              <a:schemeClr val="accent3">
                <a:satMod val="175000"/>
                <a:alpha val="40000"/>
              </a:schemeClr>
            </a:glo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76688" y="1073887"/>
            <a:ext cx="2747265" cy="7123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Avantages</a:t>
            </a:r>
            <a:endParaRPr sz="2000" dirty="0"/>
          </a:p>
        </p:txBody>
      </p:sp>
      <p:cxnSp>
        <p:nvCxnSpPr>
          <p:cNvPr id="187" name="Google Shape;187;p40"/>
          <p:cNvCxnSpPr/>
          <p:nvPr/>
        </p:nvCxnSpPr>
        <p:spPr>
          <a:xfrm>
            <a:off x="923747" y="1786247"/>
            <a:ext cx="140211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Rectangle 7"/>
          <p:cNvSpPr/>
          <p:nvPr/>
        </p:nvSpPr>
        <p:spPr>
          <a:xfrm>
            <a:off x="176688" y="1940304"/>
            <a:ext cx="3842419" cy="2308324"/>
          </a:xfrm>
          <a:prstGeom prst="rect">
            <a:avLst/>
          </a:prstGeom>
        </p:spPr>
        <p:txBody>
          <a:bodyPr wrap="square">
            <a:spAutoFit/>
          </a:bodyPr>
          <a:lstStyle/>
          <a:p>
            <a:pPr marL="171450" indent="-171450" fontAlgn="base">
              <a:buClr>
                <a:schemeClr val="tx2">
                  <a:lumMod val="75000"/>
                </a:schemeClr>
              </a:buClr>
              <a:buFont typeface="Wingdings" panose="05000000000000000000" pitchFamily="2" charset="2"/>
              <a:buChar char="Ø"/>
            </a:pPr>
            <a:r>
              <a:rPr lang="fr-FR" sz="1200" dirty="0" smtClean="0">
                <a:solidFill>
                  <a:schemeClr val="bg1"/>
                </a:solidFill>
                <a:latin typeface="Arial" panose="020B0604020202020204" pitchFamily="34" charset="0"/>
              </a:rPr>
              <a:t>Base </a:t>
            </a:r>
            <a:r>
              <a:rPr lang="fr-FR" sz="1200" dirty="0">
                <a:solidFill>
                  <a:schemeClr val="bg1"/>
                </a:solidFill>
                <a:latin typeface="Arial" panose="020B0604020202020204" pitchFamily="34" charset="0"/>
              </a:rPr>
              <a:t>de code unique pour toutes les plateformes cibles majeures</a:t>
            </a:r>
          </a:p>
          <a:p>
            <a:pPr marL="171450" indent="-171450" fontAlgn="base">
              <a:buClr>
                <a:schemeClr val="tx2">
                  <a:lumMod val="75000"/>
                </a:schemeClr>
              </a:buClr>
              <a:buFont typeface="Wingdings" panose="05000000000000000000" pitchFamily="2" charset="2"/>
              <a:buChar char="Ø"/>
            </a:pPr>
            <a:r>
              <a:rPr lang="fr-FR" sz="1200" dirty="0" err="1" smtClean="0">
                <a:solidFill>
                  <a:schemeClr val="bg1"/>
                </a:solidFill>
                <a:latin typeface="Arial" panose="020B0604020202020204" pitchFamily="34" charset="0"/>
              </a:rPr>
              <a:t>Dart</a:t>
            </a:r>
            <a:r>
              <a:rPr lang="fr-FR" sz="1200" dirty="0">
                <a:solidFill>
                  <a:schemeClr val="bg1"/>
                </a:solidFill>
                <a:latin typeface="Arial" panose="020B0604020202020204" pitchFamily="34" charset="0"/>
              </a:rPr>
              <a:t>, un langage de programmation d’apprentissage facile pour les débutants</a:t>
            </a:r>
          </a:p>
          <a:p>
            <a:pPr marL="171450" indent="-171450" fontAlgn="base">
              <a:buClr>
                <a:schemeClr val="tx2">
                  <a:lumMod val="75000"/>
                </a:schemeClr>
              </a:buClr>
              <a:buFont typeface="Wingdings" panose="05000000000000000000" pitchFamily="2" charset="2"/>
              <a:buChar char="Ø"/>
            </a:pPr>
            <a:r>
              <a:rPr lang="fr-FR" sz="1200" dirty="0" smtClean="0">
                <a:solidFill>
                  <a:schemeClr val="bg1"/>
                </a:solidFill>
                <a:latin typeface="Arial" panose="020B0604020202020204" pitchFamily="34" charset="0"/>
              </a:rPr>
              <a:t>Concept </a:t>
            </a:r>
            <a:r>
              <a:rPr lang="fr-FR" sz="1200" dirty="0">
                <a:solidFill>
                  <a:schemeClr val="bg1"/>
                </a:solidFill>
                <a:latin typeface="Arial" panose="020B0604020202020204" pitchFamily="34" charset="0"/>
              </a:rPr>
              <a:t>« Tout est un widget » offrant de nombreuses opportunités</a:t>
            </a:r>
          </a:p>
          <a:p>
            <a:pPr marL="171450" indent="-171450" fontAlgn="base">
              <a:buClr>
                <a:schemeClr val="tx2">
                  <a:lumMod val="75000"/>
                </a:schemeClr>
              </a:buClr>
              <a:buFont typeface="Wingdings" panose="05000000000000000000" pitchFamily="2" charset="2"/>
              <a:buChar char="Ø"/>
            </a:pPr>
            <a:r>
              <a:rPr lang="fr-FR" sz="1200" dirty="0" smtClean="0">
                <a:solidFill>
                  <a:schemeClr val="bg1"/>
                </a:solidFill>
                <a:latin typeface="Arial" panose="020B0604020202020204" pitchFamily="34" charset="0"/>
              </a:rPr>
              <a:t>Exécution </a:t>
            </a:r>
            <a:r>
              <a:rPr lang="fr-FR" sz="1200" dirty="0">
                <a:solidFill>
                  <a:schemeClr val="bg1"/>
                </a:solidFill>
                <a:latin typeface="Arial" panose="020B0604020202020204" pitchFamily="34" charset="0"/>
              </a:rPr>
              <a:t>performante d’applications natives sur smartphones</a:t>
            </a:r>
          </a:p>
          <a:p>
            <a:pPr marL="171450" indent="-171450" fontAlgn="base">
              <a:buClr>
                <a:schemeClr val="tx2">
                  <a:lumMod val="75000"/>
                </a:schemeClr>
              </a:buClr>
              <a:buFont typeface="Wingdings" panose="05000000000000000000" pitchFamily="2" charset="2"/>
              <a:buChar char="Ø"/>
            </a:pPr>
            <a:r>
              <a:rPr lang="fr-FR" sz="1200" dirty="0" smtClean="0">
                <a:solidFill>
                  <a:schemeClr val="bg1"/>
                </a:solidFill>
                <a:latin typeface="Arial" panose="020B0604020202020204" pitchFamily="34" charset="0"/>
              </a:rPr>
              <a:t>Accès </a:t>
            </a:r>
            <a:r>
              <a:rPr lang="fr-FR" sz="1200" dirty="0">
                <a:solidFill>
                  <a:schemeClr val="bg1"/>
                </a:solidFill>
                <a:latin typeface="Arial" panose="020B0604020202020204" pitchFamily="34" charset="0"/>
              </a:rPr>
              <a:t>à des bibliothèques complètes d’éléments d’IU préconçus</a:t>
            </a:r>
          </a:p>
          <a:p>
            <a:pPr marL="171450" indent="-171450" fontAlgn="base">
              <a:spcAft>
                <a:spcPts val="2500"/>
              </a:spcAft>
              <a:buClr>
                <a:schemeClr val="tx2">
                  <a:lumMod val="75000"/>
                </a:schemeClr>
              </a:buClr>
              <a:buFont typeface="Wingdings" panose="05000000000000000000" pitchFamily="2" charset="2"/>
              <a:buChar char="Ø"/>
            </a:pPr>
            <a:r>
              <a:rPr lang="fr-FR" sz="1200" dirty="0" smtClean="0">
                <a:solidFill>
                  <a:schemeClr val="bg1"/>
                </a:solidFill>
                <a:latin typeface="Arial" panose="020B0604020202020204" pitchFamily="34" charset="0"/>
              </a:rPr>
              <a:t> Implémentation </a:t>
            </a:r>
            <a:r>
              <a:rPr lang="fr-FR" sz="1200" dirty="0">
                <a:solidFill>
                  <a:schemeClr val="bg1"/>
                </a:solidFill>
                <a:latin typeface="Arial" panose="020B0604020202020204" pitchFamily="34" charset="0"/>
              </a:rPr>
              <a:t>facile de flux de données pour la mise à jour continue </a:t>
            </a:r>
            <a:r>
              <a:rPr lang="fr-FR" sz="1200" dirty="0" smtClean="0">
                <a:solidFill>
                  <a:schemeClr val="bg1"/>
                </a:solidFill>
                <a:latin typeface="Arial" panose="020B0604020202020204" pitchFamily="34" charset="0"/>
              </a:rPr>
              <a:t>des utilisateurs</a:t>
            </a:r>
            <a:r>
              <a:rPr lang="fr-FR" sz="1200" dirty="0" smtClean="0">
                <a:solidFill>
                  <a:srgbClr val="3C3C3C"/>
                </a:solidFill>
                <a:latin typeface="Arial" panose="020B0604020202020204" pitchFamily="34" charset="0"/>
              </a:rPr>
              <a:t>.</a:t>
            </a:r>
            <a:endParaRPr lang="fr-FR" sz="1200" dirty="0">
              <a:solidFill>
                <a:srgbClr val="3C3C3C"/>
              </a:solidFill>
              <a:latin typeface="Arial" panose="020B0604020202020204" pitchFamily="34" charset="0"/>
            </a:endParaRPr>
          </a:p>
        </p:txBody>
      </p:sp>
      <p:sp>
        <p:nvSpPr>
          <p:cNvPr id="22" name="Google Shape;178;p40"/>
          <p:cNvSpPr txBox="1">
            <a:spLocks noGrp="1"/>
          </p:cNvSpPr>
          <p:nvPr>
            <p:ph type="title" idx="6"/>
          </p:nvPr>
        </p:nvSpPr>
        <p:spPr>
          <a:xfrm>
            <a:off x="5198799" y="1249209"/>
            <a:ext cx="2747265" cy="7123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Inconvenients</a:t>
            </a:r>
            <a:endParaRPr sz="2000" dirty="0"/>
          </a:p>
        </p:txBody>
      </p:sp>
      <p:cxnSp>
        <p:nvCxnSpPr>
          <p:cNvPr id="23" name="Google Shape;187;p40"/>
          <p:cNvCxnSpPr/>
          <p:nvPr/>
        </p:nvCxnSpPr>
        <p:spPr>
          <a:xfrm>
            <a:off x="5945805" y="1940304"/>
            <a:ext cx="140211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2" name="Rectangle 11"/>
          <p:cNvSpPr/>
          <p:nvPr/>
        </p:nvSpPr>
        <p:spPr>
          <a:xfrm>
            <a:off x="5073935" y="2046654"/>
            <a:ext cx="3378950" cy="2031325"/>
          </a:xfrm>
          <a:prstGeom prst="rect">
            <a:avLst/>
          </a:prstGeom>
        </p:spPr>
        <p:txBody>
          <a:bodyPr wrap="square">
            <a:spAutoFit/>
          </a:bodyPr>
          <a:lstStyle/>
          <a:p>
            <a:pPr marL="285750" indent="-285750" fontAlgn="base">
              <a:buClr>
                <a:schemeClr val="tx2">
                  <a:lumMod val="75000"/>
                </a:schemeClr>
              </a:buClr>
              <a:buFont typeface="Wingdings" panose="05000000000000000000" pitchFamily="2" charset="2"/>
              <a:buChar char="Ø"/>
            </a:pPr>
            <a:r>
              <a:rPr lang="fr-FR" dirty="0" smtClean="0">
                <a:solidFill>
                  <a:schemeClr val="bg1"/>
                </a:solidFill>
                <a:latin typeface="Arial" panose="020B0604020202020204" pitchFamily="34" charset="0"/>
              </a:rPr>
              <a:t>Code </a:t>
            </a:r>
            <a:r>
              <a:rPr lang="fr-FR" dirty="0">
                <a:solidFill>
                  <a:schemeClr val="bg1"/>
                </a:solidFill>
                <a:latin typeface="Arial" panose="020B0604020202020204" pitchFamily="34" charset="0"/>
              </a:rPr>
              <a:t>de programmation confus en raison de l’intégration des widgets</a:t>
            </a:r>
          </a:p>
          <a:p>
            <a:pPr marL="285750" indent="-285750" fontAlgn="base">
              <a:spcAft>
                <a:spcPts val="2500"/>
              </a:spcAft>
              <a:buClr>
                <a:schemeClr val="tx2"/>
              </a:buClr>
              <a:buFont typeface="Wingdings" panose="05000000000000000000" pitchFamily="2" charset="2"/>
              <a:buChar char="Ø"/>
            </a:pPr>
            <a:r>
              <a:rPr lang="fr-FR" dirty="0" smtClean="0">
                <a:solidFill>
                  <a:schemeClr val="bg1"/>
                </a:solidFill>
                <a:latin typeface="Arial" panose="020B0604020202020204" pitchFamily="34" charset="0"/>
              </a:rPr>
              <a:t>  Nécessité </a:t>
            </a:r>
            <a:r>
              <a:rPr lang="fr-FR" dirty="0">
                <a:solidFill>
                  <a:schemeClr val="bg1"/>
                </a:solidFill>
                <a:latin typeface="Arial" panose="020B0604020202020204" pitchFamily="34" charset="0"/>
              </a:rPr>
              <a:t>de mise à jour des modules Flutter lors de la mise à jour des designs des différents systèmes d’exploitation. Recompilation et réinstallation des modules sur les appareils, car ils sont intégrés au programme de manière fixe</a:t>
            </a:r>
            <a:r>
              <a:rPr lang="fr-FR" dirty="0">
                <a:solidFill>
                  <a:srgbClr val="3C3C3C"/>
                </a:solidFill>
                <a:latin typeface="Arial" panose="020B0604020202020204" pitchFamily="34" charset="0"/>
              </a:rPr>
              <a:t>.</a:t>
            </a:r>
          </a:p>
        </p:txBody>
      </p:sp>
      <p:sp>
        <p:nvSpPr>
          <p:cNvPr id="13" name="ZoneTexte 12"/>
          <p:cNvSpPr txBox="1"/>
          <p:nvPr/>
        </p:nvSpPr>
        <p:spPr>
          <a:xfrm>
            <a:off x="510363" y="0"/>
            <a:ext cx="1329070" cy="307777"/>
          </a:xfrm>
          <a:prstGeom prst="rect">
            <a:avLst/>
          </a:prstGeom>
          <a:noFill/>
        </p:spPr>
        <p:txBody>
          <a:bodyPr wrap="square" rtlCol="0">
            <a:spAutoFit/>
          </a:bodyPr>
          <a:lstStyle/>
          <a:p>
            <a:r>
              <a:rPr lang="fr-FR" dirty="0" smtClean="0">
                <a:solidFill>
                  <a:schemeClr val="tx2">
                    <a:lumMod val="75000"/>
                  </a:schemeClr>
                </a:solidFill>
              </a:rPr>
              <a:t>3 (suite)</a:t>
            </a:r>
            <a:endParaRPr lang="fr-FR" dirty="0">
              <a:solidFill>
                <a:schemeClr val="tx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57340" y="256821"/>
            <a:ext cx="8038213" cy="3843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smtClean="0"/>
              <a:t>4)INSTALLATION DE FLUTTER SUR WINDOWS ET MACOS</a:t>
            </a:r>
            <a:endParaRPr sz="1400" dirty="0"/>
          </a:p>
        </p:txBody>
      </p:sp>
      <p:cxnSp>
        <p:nvCxnSpPr>
          <p:cNvPr id="234" name="Google Shape;234;p46"/>
          <p:cNvCxnSpPr/>
          <p:nvPr/>
        </p:nvCxnSpPr>
        <p:spPr>
          <a:xfrm>
            <a:off x="2652304" y="21200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p:cNvSpPr/>
          <p:nvPr/>
        </p:nvSpPr>
        <p:spPr>
          <a:xfrm>
            <a:off x="-228121" y="1267564"/>
            <a:ext cx="4572000" cy="3046988"/>
          </a:xfrm>
          <a:prstGeom prst="rect">
            <a:avLst/>
          </a:prstGeom>
          <a:ln>
            <a:solidFill>
              <a:schemeClr val="bg2">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p:spPr>
        <p:txBody>
          <a:bodyPr>
            <a:spAutoFit/>
          </a:bodyPr>
          <a:lstStyle/>
          <a:p>
            <a:pPr marL="742950" indent="-285750" algn="just">
              <a:buClr>
                <a:schemeClr val="tx2">
                  <a:lumMod val="75000"/>
                </a:schemeClr>
              </a:buClr>
              <a:buSzPct val="111000"/>
              <a:buFont typeface="Wingdings" panose="05000000000000000000" pitchFamily="2" charset="2"/>
              <a:buChar char="ü"/>
            </a:pPr>
            <a:r>
              <a:rPr lang="fr-FR" dirty="0" smtClean="0">
                <a:solidFill>
                  <a:schemeClr val="bg1"/>
                </a:solidFill>
                <a:latin typeface="Arial" panose="020B0604020202020204" pitchFamily="34" charset="0"/>
              </a:rPr>
              <a:t>Cas Windows:</a:t>
            </a:r>
            <a:endParaRPr lang="fr-FR" dirty="0">
              <a:solidFill>
                <a:schemeClr val="bg1"/>
              </a:solidFill>
            </a:endParaRPr>
          </a:p>
          <a:p>
            <a:pPr marL="742950" indent="-285750" algn="just" fontAlgn="base">
              <a:buClr>
                <a:schemeClr val="tx2">
                  <a:lumMod val="75000"/>
                </a:schemeClr>
              </a:buClr>
              <a:buFont typeface="Wingdings" panose="05000000000000000000" pitchFamily="2" charset="2"/>
              <a:buChar char="v"/>
            </a:pPr>
            <a:r>
              <a:rPr lang="fr-FR" dirty="0">
                <a:solidFill>
                  <a:schemeClr val="bg1"/>
                </a:solidFill>
                <a:latin typeface="Roboto"/>
              </a:rPr>
              <a:t>Téléchargez le kit d'installation suivant pour obtenir la dernière version stable du SDK Flutter sur </a:t>
            </a:r>
            <a:r>
              <a:rPr lang="fr-FR" u="sng" dirty="0">
                <a:solidFill>
                  <a:schemeClr val="accent1">
                    <a:lumMod val="50000"/>
                  </a:schemeClr>
                </a:solidFill>
                <a:latin typeface="Roboto"/>
                <a:hlinkClick r:id="rId3"/>
              </a:rPr>
              <a:t>https://flutter.dev/docs/get-started/install</a:t>
            </a:r>
            <a:endParaRPr lang="fr-FR" dirty="0">
              <a:solidFill>
                <a:schemeClr val="accent1">
                  <a:lumMod val="50000"/>
                </a:schemeClr>
              </a:solidFill>
              <a:latin typeface="Roboto"/>
            </a:endParaRPr>
          </a:p>
          <a:p>
            <a:pPr marL="742950" indent="-285750" fontAlgn="base">
              <a:buClr>
                <a:schemeClr val="tx2">
                  <a:lumMod val="75000"/>
                </a:schemeClr>
              </a:buClr>
              <a:buFont typeface="Wingdings" panose="05000000000000000000" pitchFamily="2" charset="2"/>
              <a:buChar char="v"/>
            </a:pPr>
            <a:r>
              <a:rPr lang="fr-FR" dirty="0">
                <a:solidFill>
                  <a:schemeClr val="bg1"/>
                </a:solidFill>
                <a:latin typeface="Roboto"/>
              </a:rPr>
              <a:t>Extrayez le fichier zip et placez-le </a:t>
            </a:r>
            <a:r>
              <a:rPr lang="fr-FR" sz="1100" dirty="0">
                <a:solidFill>
                  <a:schemeClr val="bg1"/>
                </a:solidFill>
                <a:latin typeface="Roboto Mono"/>
              </a:rPr>
              <a:t>flutter</a:t>
            </a:r>
            <a:r>
              <a:rPr lang="fr-FR" dirty="0">
                <a:solidFill>
                  <a:schemeClr val="bg1"/>
                </a:solidFill>
                <a:latin typeface="Roboto"/>
              </a:rPr>
              <a:t> à l'emplacement d'installation souhaité pour le SDK Flutter (par exemple, </a:t>
            </a:r>
            <a:r>
              <a:rPr lang="fr-FR" sz="1100" dirty="0">
                <a:solidFill>
                  <a:schemeClr val="bg1"/>
                </a:solidFill>
                <a:latin typeface="Roboto Mono"/>
              </a:rPr>
              <a:t>C:\Users\&lt;your-user-name&gt;\Documents</a:t>
            </a:r>
            <a:r>
              <a:rPr lang="fr-FR" dirty="0">
                <a:solidFill>
                  <a:schemeClr val="bg1"/>
                </a:solidFill>
                <a:latin typeface="Roboto"/>
              </a:rPr>
              <a:t>).</a:t>
            </a:r>
            <a:endParaRPr lang="fr-FR" sz="1200" dirty="0">
              <a:solidFill>
                <a:schemeClr val="bg1"/>
              </a:solidFill>
              <a:latin typeface="Arial" panose="020B0604020202020204" pitchFamily="34" charset="0"/>
            </a:endParaRPr>
          </a:p>
          <a:p>
            <a:pPr marL="742950" indent="-285750" fontAlgn="base">
              <a:spcAft>
                <a:spcPts val="1200"/>
              </a:spcAft>
              <a:buClr>
                <a:schemeClr val="tx2">
                  <a:lumMod val="75000"/>
                </a:schemeClr>
              </a:buClr>
              <a:buFont typeface="Wingdings" panose="05000000000000000000" pitchFamily="2" charset="2"/>
              <a:buChar char="v"/>
            </a:pPr>
            <a:r>
              <a:rPr lang="fr-FR" dirty="0">
                <a:solidFill>
                  <a:schemeClr val="bg1"/>
                </a:solidFill>
                <a:latin typeface="Roboto"/>
              </a:rPr>
              <a:t>Finir la configuration en exécutant</a:t>
            </a:r>
          </a:p>
          <a:p>
            <a:pPr marL="457200"/>
            <a:r>
              <a:rPr lang="fr-FR" dirty="0">
                <a:solidFill>
                  <a:schemeClr val="bg1">
                    <a:lumMod val="95000"/>
                  </a:schemeClr>
                </a:solidFill>
                <a:latin typeface="Roboto Mono"/>
              </a:rPr>
              <a:t>C:\src\flutter&gt;flutter </a:t>
            </a:r>
            <a:r>
              <a:rPr lang="fr-FR" dirty="0" err="1">
                <a:solidFill>
                  <a:schemeClr val="bg1">
                    <a:lumMod val="95000"/>
                  </a:schemeClr>
                </a:solidFill>
                <a:latin typeface="Roboto Mono"/>
              </a:rPr>
              <a:t>doctor</a:t>
            </a:r>
            <a:endParaRPr lang="fr-FR" dirty="0">
              <a:solidFill>
                <a:schemeClr val="bg1">
                  <a:lumMod val="95000"/>
                </a:schemeClr>
              </a:solidFill>
            </a:endParaRPr>
          </a:p>
          <a:p>
            <a:r>
              <a:rPr lang="fr-FR" dirty="0">
                <a:solidFill>
                  <a:schemeClr val="bg1"/>
                </a:solidFill>
              </a:rPr>
              <a:t/>
            </a:r>
            <a:br>
              <a:rPr lang="fr-FR" dirty="0">
                <a:solidFill>
                  <a:schemeClr val="bg1"/>
                </a:solidFill>
              </a:rPr>
            </a:br>
            <a:endParaRPr lang="fr-FR" dirty="0">
              <a:solidFill>
                <a:schemeClr val="bg1"/>
              </a:solidFill>
            </a:endParaRPr>
          </a:p>
        </p:txBody>
      </p:sp>
      <p:sp>
        <p:nvSpPr>
          <p:cNvPr id="9" name="Rectangle 8"/>
          <p:cNvSpPr/>
          <p:nvPr/>
        </p:nvSpPr>
        <p:spPr>
          <a:xfrm>
            <a:off x="4669985" y="1267564"/>
            <a:ext cx="4476985" cy="2631490"/>
          </a:xfrm>
          <a:prstGeom prst="rect">
            <a:avLst/>
          </a:prstGeom>
          <a:ln>
            <a:solidFill>
              <a:schemeClr val="tx1">
                <a:lumMod val="25000"/>
                <a:lumOff val="75000"/>
              </a:schemeClr>
            </a:solidFill>
          </a:ln>
        </p:spPr>
        <p:txBody>
          <a:bodyPr wrap="square">
            <a:spAutoFit/>
          </a:bodyPr>
          <a:lstStyle/>
          <a:p>
            <a:pPr marL="742950" indent="-285750">
              <a:buClr>
                <a:schemeClr val="tx2">
                  <a:lumMod val="75000"/>
                </a:schemeClr>
              </a:buClr>
              <a:buSzPct val="103000"/>
              <a:buFont typeface="Wingdings" panose="05000000000000000000" pitchFamily="2" charset="2"/>
              <a:buChar char="ü"/>
            </a:pPr>
            <a:r>
              <a:rPr lang="fr-FR" dirty="0" smtClean="0">
                <a:solidFill>
                  <a:schemeClr val="bg1"/>
                </a:solidFill>
                <a:latin typeface="Roboto Mono"/>
              </a:rPr>
              <a:t>Cas MacOs</a:t>
            </a:r>
            <a:endParaRPr lang="fr-FR" dirty="0">
              <a:solidFill>
                <a:schemeClr val="bg1"/>
              </a:solidFill>
            </a:endParaRPr>
          </a:p>
          <a:p>
            <a:pPr marL="285750" indent="-285750" fontAlgn="base">
              <a:buClr>
                <a:schemeClr val="tx2">
                  <a:lumMod val="75000"/>
                </a:schemeClr>
              </a:buClr>
              <a:buFont typeface="Wingdings" panose="05000000000000000000" pitchFamily="2" charset="2"/>
              <a:buChar char="v"/>
            </a:pPr>
            <a:r>
              <a:rPr lang="fr-FR" dirty="0">
                <a:solidFill>
                  <a:schemeClr val="bg1"/>
                </a:solidFill>
                <a:latin typeface="Roboto"/>
              </a:rPr>
              <a:t>Téléchargez le kit d'installation suivant pour obtenir la dernière version stable du SDK Flutter :  </a:t>
            </a:r>
            <a:r>
              <a:rPr lang="fr-FR" u="sng" dirty="0">
                <a:solidFill>
                  <a:schemeClr val="bg1"/>
                </a:solidFill>
                <a:latin typeface="Roboto"/>
                <a:hlinkClick r:id="rId3"/>
              </a:rPr>
              <a:t>https://</a:t>
            </a:r>
            <a:r>
              <a:rPr lang="fr-FR" u="sng" dirty="0" smtClean="0">
                <a:solidFill>
                  <a:schemeClr val="bg1"/>
                </a:solidFill>
                <a:latin typeface="Roboto"/>
                <a:hlinkClick r:id="rId3"/>
              </a:rPr>
              <a:t>flutter.dev/docs/get-started/install</a:t>
            </a:r>
            <a:endParaRPr lang="fr-FR" sz="2000" dirty="0">
              <a:solidFill>
                <a:schemeClr val="bg1"/>
              </a:solidFill>
              <a:latin typeface="Roboto"/>
            </a:endParaRPr>
          </a:p>
          <a:p>
            <a:pPr marL="285750" indent="-285750">
              <a:buClr>
                <a:schemeClr val="tx2">
                  <a:lumMod val="75000"/>
                </a:schemeClr>
              </a:buClr>
              <a:buFont typeface="Wingdings" panose="05000000000000000000" pitchFamily="2" charset="2"/>
              <a:buChar char="v"/>
            </a:pPr>
            <a:r>
              <a:rPr lang="en-US" dirty="0">
                <a:solidFill>
                  <a:schemeClr val="bg1"/>
                </a:solidFill>
              </a:rPr>
              <a:t>Extract the file in the desired location, for </a:t>
            </a:r>
            <a:r>
              <a:rPr lang="en-US" dirty="0" smtClean="0">
                <a:solidFill>
                  <a:schemeClr val="bg1"/>
                </a:solidFill>
              </a:rPr>
              <a:t>example</a:t>
            </a:r>
          </a:p>
          <a:p>
            <a:pPr marL="285750" indent="-285750">
              <a:buClr>
                <a:schemeClr val="tx2">
                  <a:lumMod val="75000"/>
                </a:schemeClr>
              </a:buClr>
              <a:buFont typeface="Wingdings" panose="05000000000000000000" pitchFamily="2" charset="2"/>
              <a:buChar char="v"/>
            </a:pPr>
            <a:r>
              <a:rPr lang="en-US" dirty="0" err="1" smtClean="0">
                <a:solidFill>
                  <a:schemeClr val="bg1"/>
                </a:solidFill>
              </a:rPr>
              <a:t>Ajouter</a:t>
            </a:r>
            <a:r>
              <a:rPr lang="en-US" dirty="0" smtClean="0">
                <a:solidFill>
                  <a:schemeClr val="bg1"/>
                </a:solidFill>
              </a:rPr>
              <a:t> </a:t>
            </a:r>
            <a:r>
              <a:rPr lang="en-US" dirty="0" err="1" smtClean="0">
                <a:solidFill>
                  <a:schemeClr val="bg1"/>
                </a:solidFill>
              </a:rPr>
              <a:t>l’outil</a:t>
            </a:r>
            <a:r>
              <a:rPr lang="en-US" dirty="0" smtClean="0">
                <a:solidFill>
                  <a:schemeClr val="bg1"/>
                </a:solidFill>
              </a:rPr>
              <a:t> flutter a </a:t>
            </a:r>
            <a:r>
              <a:rPr lang="en-US" dirty="0" err="1" smtClean="0">
                <a:solidFill>
                  <a:schemeClr val="bg1"/>
                </a:solidFill>
              </a:rPr>
              <a:t>votre</a:t>
            </a:r>
            <a:r>
              <a:rPr lang="en-US" dirty="0" smtClean="0">
                <a:solidFill>
                  <a:schemeClr val="bg1"/>
                </a:solidFill>
              </a:rPr>
              <a:t>  </a:t>
            </a:r>
            <a:r>
              <a:rPr lang="en-US" dirty="0" err="1" smtClean="0">
                <a:solidFill>
                  <a:schemeClr val="bg1"/>
                </a:solidFill>
              </a:rPr>
              <a:t>chemin</a:t>
            </a:r>
            <a:r>
              <a:rPr lang="en-US" dirty="0" smtClean="0">
                <a:solidFill>
                  <a:schemeClr val="bg1"/>
                </a:solidFill>
              </a:rPr>
              <a:t> </a:t>
            </a:r>
          </a:p>
          <a:p>
            <a:pPr>
              <a:buClr>
                <a:schemeClr val="tx2">
                  <a:lumMod val="75000"/>
                </a:schemeClr>
              </a:buClr>
            </a:pPr>
            <a:endParaRPr lang="fr-FR" dirty="0">
              <a:solidFill>
                <a:schemeClr val="bg1"/>
              </a:solidFill>
            </a:endParaRPr>
          </a:p>
          <a:p>
            <a:pPr marL="171450" indent="-171450">
              <a:buClr>
                <a:schemeClr val="tx2">
                  <a:lumMod val="75000"/>
                </a:schemeClr>
              </a:buClr>
              <a:buFont typeface="Courier New" panose="02070309020205020404" pitchFamily="49" charset="0"/>
              <a:buChar char="o"/>
            </a:pPr>
            <a:r>
              <a:rPr lang="fr-FR" sz="1100" dirty="0" smtClean="0">
                <a:solidFill>
                  <a:srgbClr val="FF0000"/>
                </a:solidFill>
                <a:latin typeface="Roboto Mono"/>
              </a:rPr>
              <a:t>         </a:t>
            </a:r>
            <a:r>
              <a:rPr lang="fr-FR" sz="1100" dirty="0" smtClean="0">
                <a:solidFill>
                  <a:schemeClr val="bg1">
                    <a:lumMod val="95000"/>
                  </a:schemeClr>
                </a:solidFill>
                <a:latin typeface="Roboto Mono"/>
              </a:rPr>
              <a:t>$ </a:t>
            </a:r>
            <a:r>
              <a:rPr lang="fr-FR" sz="1100" dirty="0">
                <a:solidFill>
                  <a:schemeClr val="bg1">
                    <a:lumMod val="95000"/>
                  </a:schemeClr>
                </a:solidFill>
                <a:latin typeface="Roboto Mono"/>
              </a:rPr>
              <a:t>export PATH</a:t>
            </a:r>
            <a:r>
              <a:rPr lang="fr-FR" sz="1100" b="1" dirty="0">
                <a:solidFill>
                  <a:schemeClr val="bg1">
                    <a:lumMod val="95000"/>
                  </a:schemeClr>
                </a:solidFill>
                <a:latin typeface="Roboto Mono"/>
              </a:rPr>
              <a:t>=</a:t>
            </a:r>
            <a:r>
              <a:rPr lang="fr-FR" sz="1100" dirty="0">
                <a:solidFill>
                  <a:schemeClr val="bg1">
                    <a:lumMod val="95000"/>
                  </a:schemeClr>
                </a:solidFill>
                <a:latin typeface="Roboto Mono"/>
              </a:rPr>
              <a:t>"$PATH:`</a:t>
            </a:r>
            <a:r>
              <a:rPr lang="fr-FR" sz="1100" dirty="0" err="1">
                <a:solidFill>
                  <a:schemeClr val="bg1">
                    <a:lumMod val="95000"/>
                  </a:schemeClr>
                </a:solidFill>
                <a:latin typeface="Roboto Mono"/>
              </a:rPr>
              <a:t>pwd</a:t>
            </a:r>
            <a:r>
              <a:rPr lang="fr-FR" sz="1100" dirty="0">
                <a:solidFill>
                  <a:schemeClr val="bg1">
                    <a:lumMod val="95000"/>
                  </a:schemeClr>
                </a:solidFill>
                <a:latin typeface="Roboto Mono"/>
              </a:rPr>
              <a:t>`/flutter/bin"</a:t>
            </a:r>
            <a:endParaRPr lang="fr-FR" dirty="0">
              <a:solidFill>
                <a:schemeClr val="bg1">
                  <a:lumMod val="95000"/>
                </a:schemeClr>
              </a:solidFill>
            </a:endParaRPr>
          </a:p>
          <a:p>
            <a:pPr marL="285750" indent="-285750">
              <a:buClr>
                <a:schemeClr val="tx2">
                  <a:lumMod val="75000"/>
                </a:schemeClr>
              </a:buClr>
              <a:buFont typeface="Wingdings" panose="05000000000000000000" pitchFamily="2" charset="2"/>
              <a:buChar char="v"/>
            </a:pPr>
            <a:r>
              <a:rPr lang="fr-FR" dirty="0">
                <a:solidFill>
                  <a:schemeClr val="bg1"/>
                </a:solidFill>
              </a:rPr>
              <a:t> </a:t>
            </a:r>
            <a:r>
              <a:rPr lang="fr-FR" dirty="0" smtClean="0">
                <a:solidFill>
                  <a:schemeClr val="bg1"/>
                </a:solidFill>
                <a:latin typeface="Roboto"/>
              </a:rPr>
              <a:t>Exécutez </a:t>
            </a:r>
            <a:r>
              <a:rPr lang="fr-FR" dirty="0">
                <a:solidFill>
                  <a:schemeClr val="bg1"/>
                </a:solidFill>
                <a:latin typeface="Roboto"/>
              </a:rPr>
              <a:t>le docteur de </a:t>
            </a:r>
            <a:r>
              <a:rPr lang="fr-FR" dirty="0" smtClean="0">
                <a:solidFill>
                  <a:schemeClr val="bg1"/>
                </a:solidFill>
                <a:latin typeface="Roboto"/>
              </a:rPr>
              <a:t>flutter</a:t>
            </a:r>
          </a:p>
          <a:p>
            <a:pPr marL="285750" indent="-285750">
              <a:buClr>
                <a:schemeClr val="tx2">
                  <a:lumMod val="75000"/>
                </a:schemeClr>
              </a:buClr>
              <a:buFont typeface="Courier New" panose="02070309020205020404" pitchFamily="49" charset="0"/>
              <a:buChar char="o"/>
            </a:pPr>
            <a:r>
              <a:rPr lang="fr-FR" dirty="0">
                <a:solidFill>
                  <a:schemeClr val="bg1"/>
                </a:solidFill>
                <a:latin typeface="Roboto"/>
              </a:rPr>
              <a:t> </a:t>
            </a:r>
            <a:r>
              <a:rPr lang="fr-FR" dirty="0">
                <a:solidFill>
                  <a:schemeClr val="bg1">
                    <a:lumMod val="95000"/>
                  </a:schemeClr>
                </a:solidFill>
                <a:latin typeface="Roboto Mono"/>
              </a:rPr>
              <a:t>$ flutter </a:t>
            </a:r>
            <a:r>
              <a:rPr lang="fr-FR" dirty="0" err="1">
                <a:solidFill>
                  <a:schemeClr val="bg1">
                    <a:lumMod val="95000"/>
                  </a:schemeClr>
                </a:solidFill>
                <a:latin typeface="Roboto Mono"/>
              </a:rPr>
              <a:t>doctor</a:t>
            </a:r>
            <a:r>
              <a:rPr lang="fr-FR" dirty="0" smtClean="0">
                <a:solidFill>
                  <a:schemeClr val="bg1">
                    <a:lumMod val="95000"/>
                  </a:schemeClr>
                </a:solidFill>
                <a:latin typeface="Roboto"/>
              </a:rPr>
              <a:t>    </a:t>
            </a:r>
          </a:p>
          <a:p>
            <a:pPr>
              <a:buClr>
                <a:schemeClr val="tx2">
                  <a:lumMod val="75000"/>
                </a:schemeClr>
              </a:buClr>
            </a:pPr>
            <a:r>
              <a:rPr lang="fr-FR" dirty="0" smtClean="0">
                <a:solidFill>
                  <a:schemeClr val="bg1"/>
                </a:solidFill>
                <a:latin typeface="Roboto"/>
              </a:rPr>
              <a:t> </a:t>
            </a:r>
            <a:r>
              <a:rPr lang="fr-FR" dirty="0">
                <a:solidFill>
                  <a:schemeClr val="bg1"/>
                </a:solidFill>
                <a:latin typeface="Roboto"/>
              </a:rPr>
              <a:t>pour voir s'il y a des dépendances que vous devez installer pour terminer la </a:t>
            </a:r>
            <a:r>
              <a:rPr lang="fr-FR" dirty="0" smtClean="0">
                <a:solidFill>
                  <a:schemeClr val="bg1"/>
                </a:solidFill>
                <a:latin typeface="Roboto"/>
              </a:rPr>
              <a:t>configuration</a:t>
            </a:r>
            <a:endParaRPr lang="fr-F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191386" y="211109"/>
            <a:ext cx="8601739" cy="724556"/>
          </a:xfrm>
          <a:prstGeom prst="rect">
            <a:avLst/>
          </a:prstGeom>
        </p:spPr>
        <p:txBody>
          <a:bodyPr spcFirstLastPara="1" wrap="square" lIns="91425" tIns="91425" rIns="91425" bIns="91425" anchor="t" anchorCtr="0">
            <a:noAutofit/>
          </a:bodyPr>
          <a:lstStyle/>
          <a:p>
            <a:pPr algn="ctr"/>
            <a:r>
              <a:rPr lang="fr-FR" dirty="0" smtClean="0"/>
              <a:t>5</a:t>
            </a:r>
            <a:r>
              <a:rPr lang="fr-FR" sz="1800" dirty="0" smtClean="0"/>
              <a:t>) LES WIDGETS SPÉCIFIQUES À LA CONCEPTION (DESIGN)  SOUS FLUTTER</a:t>
            </a:r>
            <a:r>
              <a:rPr lang="fr-FR" dirty="0"/>
              <a:t/>
            </a:r>
            <a:br>
              <a:rPr lang="fr-FR" dirty="0"/>
            </a:br>
            <a:endParaRPr dirty="0"/>
          </a:p>
        </p:txBody>
      </p:sp>
      <p:sp>
        <p:nvSpPr>
          <p:cNvPr id="223" name="Google Shape;223;p45"/>
          <p:cNvSpPr txBox="1">
            <a:spLocks noGrp="1"/>
          </p:cNvSpPr>
          <p:nvPr>
            <p:ph type="title"/>
          </p:nvPr>
        </p:nvSpPr>
        <p:spPr>
          <a:xfrm>
            <a:off x="191386" y="2150277"/>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tx2">
                    <a:lumMod val="75000"/>
                  </a:schemeClr>
                </a:solidFill>
              </a:rPr>
              <a:t>Material Design</a:t>
            </a:r>
            <a:endParaRPr dirty="0">
              <a:solidFill>
                <a:schemeClr val="tx2">
                  <a:lumMod val="75000"/>
                </a:schemeClr>
              </a:solidFill>
            </a:endParaRPr>
          </a:p>
        </p:txBody>
      </p:sp>
      <p:sp>
        <p:nvSpPr>
          <p:cNvPr id="225" name="Google Shape;225;p45"/>
          <p:cNvSpPr txBox="1">
            <a:spLocks noGrp="1"/>
          </p:cNvSpPr>
          <p:nvPr>
            <p:ph type="title" idx="2"/>
          </p:nvPr>
        </p:nvSpPr>
        <p:spPr>
          <a:xfrm>
            <a:off x="5084701" y="2118992"/>
            <a:ext cx="3027942" cy="548400"/>
          </a:xfrm>
          <a:prstGeom prst="rect">
            <a:avLst/>
          </a:prstGeom>
        </p:spPr>
        <p:txBody>
          <a:bodyPr spcFirstLastPara="1" wrap="square" lIns="91425" tIns="91425" rIns="91425" bIns="91425" anchor="b" anchorCtr="0">
            <a:noAutofit/>
          </a:bodyPr>
          <a:lstStyle/>
          <a:p>
            <a:pPr lvl="0"/>
            <a:r>
              <a:rPr lang="fr-FR" b="1" dirty="0">
                <a:solidFill>
                  <a:schemeClr val="tx2">
                    <a:lumMod val="75000"/>
                  </a:schemeClr>
                </a:solidFill>
              </a:rPr>
              <a:t>widgets</a:t>
            </a:r>
            <a:r>
              <a:rPr lang="fr-FR" dirty="0">
                <a:solidFill>
                  <a:schemeClr val="tx2">
                    <a:lumMod val="75000"/>
                  </a:schemeClr>
                </a:solidFill>
              </a:rPr>
              <a:t> Cupertino</a:t>
            </a:r>
            <a:endParaRPr dirty="0">
              <a:solidFill>
                <a:schemeClr val="tx2">
                  <a:lumMod val="75000"/>
                </a:schemeClr>
              </a:solidFill>
            </a:endParaRPr>
          </a:p>
        </p:txBody>
      </p:sp>
      <p:sp>
        <p:nvSpPr>
          <p:cNvPr id="226" name="Google Shape;226;p45"/>
          <p:cNvSpPr txBox="1">
            <a:spLocks noGrp="1"/>
          </p:cNvSpPr>
          <p:nvPr>
            <p:ph type="subTitle" idx="3"/>
          </p:nvPr>
        </p:nvSpPr>
        <p:spPr>
          <a:xfrm>
            <a:off x="5218277" y="2892894"/>
            <a:ext cx="2390100" cy="1235100"/>
          </a:xfrm>
          <a:prstGeom prst="rect">
            <a:avLst/>
          </a:prstGeom>
        </p:spPr>
        <p:txBody>
          <a:bodyPr spcFirstLastPara="1" wrap="square" lIns="91425" tIns="91425" rIns="91425" bIns="91425" anchor="t" anchorCtr="0">
            <a:noAutofit/>
          </a:bodyPr>
          <a:lstStyle/>
          <a:p>
            <a:pPr marL="0" lvl="0" indent="0"/>
            <a:r>
              <a:rPr lang="fr-FR" dirty="0"/>
              <a:t>les </a:t>
            </a:r>
            <a:r>
              <a:rPr lang="fr-FR" b="1" dirty="0"/>
              <a:t>widgets</a:t>
            </a:r>
            <a:r>
              <a:rPr lang="fr-FR" dirty="0"/>
              <a:t> Cupertino implémentent les directives de l'interface humaine iOS d'Apple</a:t>
            </a:r>
            <a:endParaRPr dirty="0"/>
          </a:p>
        </p:txBody>
      </p:sp>
      <p:cxnSp>
        <p:nvCxnSpPr>
          <p:cNvPr id="227" name="Google Shape;227;p45"/>
          <p:cNvCxnSpPr/>
          <p:nvPr/>
        </p:nvCxnSpPr>
        <p:spPr>
          <a:xfrm>
            <a:off x="1120943" y="2698677"/>
            <a:ext cx="58026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flipV="1">
            <a:off x="6141527" y="2698677"/>
            <a:ext cx="567617" cy="656"/>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Rectangle 4"/>
          <p:cNvSpPr/>
          <p:nvPr/>
        </p:nvSpPr>
        <p:spPr>
          <a:xfrm>
            <a:off x="287066" y="2811518"/>
            <a:ext cx="2402971" cy="954107"/>
          </a:xfrm>
          <a:prstGeom prst="rect">
            <a:avLst/>
          </a:prstGeom>
        </p:spPr>
        <p:txBody>
          <a:bodyPr wrap="square">
            <a:spAutoFit/>
          </a:bodyPr>
          <a:lstStyle/>
          <a:p>
            <a:r>
              <a:rPr lang="fr-FR" dirty="0">
                <a:solidFill>
                  <a:schemeClr val="bg1"/>
                </a:solidFill>
                <a:latin typeface="Arial" panose="020B0604020202020204" pitchFamily="34" charset="0"/>
              </a:rPr>
              <a:t>Les </a:t>
            </a:r>
            <a:r>
              <a:rPr lang="fr-FR" b="1" dirty="0">
                <a:solidFill>
                  <a:schemeClr val="bg1"/>
                </a:solidFill>
                <a:latin typeface="Arial" panose="020B0604020202020204" pitchFamily="34" charset="0"/>
              </a:rPr>
              <a:t>widgets</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Material</a:t>
            </a:r>
            <a:r>
              <a:rPr lang="fr-FR" dirty="0">
                <a:solidFill>
                  <a:schemeClr val="bg1"/>
                </a:solidFill>
                <a:latin typeface="Arial" panose="020B0604020202020204" pitchFamily="34" charset="0"/>
              </a:rPr>
              <a:t> Design implémentent le langage de conception de Google du même nom</a:t>
            </a:r>
            <a:endParaRPr lang="fr-FR" dirty="0">
              <a:solidFill>
                <a:schemeClr val="bg1"/>
              </a:solidFill>
            </a:endParaRPr>
          </a:p>
        </p:txBody>
      </p:sp>
      <p:sp>
        <p:nvSpPr>
          <p:cNvPr id="8" name="Rectangle 7"/>
          <p:cNvSpPr/>
          <p:nvPr/>
        </p:nvSpPr>
        <p:spPr>
          <a:xfrm>
            <a:off x="1411076" y="1267487"/>
            <a:ext cx="5135526" cy="738664"/>
          </a:xfrm>
          <a:prstGeom prst="rect">
            <a:avLst/>
          </a:prstGeom>
        </p:spPr>
        <p:txBody>
          <a:bodyPr wrap="square">
            <a:spAutoFit/>
          </a:bodyPr>
          <a:lstStyle/>
          <a:p>
            <a:pPr algn="ctr"/>
            <a:r>
              <a:rPr lang="fr-FR" dirty="0">
                <a:solidFill>
                  <a:schemeClr val="bg1"/>
                </a:solidFill>
                <a:latin typeface="Arial" panose="020B0604020202020204" pitchFamily="34" charset="0"/>
              </a:rPr>
              <a:t>Le Framework </a:t>
            </a:r>
            <a:r>
              <a:rPr lang="fr-FR" b="1" dirty="0">
                <a:solidFill>
                  <a:schemeClr val="bg1"/>
                </a:solidFill>
                <a:latin typeface="Arial" panose="020B0604020202020204" pitchFamily="34" charset="0"/>
              </a:rPr>
              <a:t>Flutter</a:t>
            </a:r>
            <a:r>
              <a:rPr lang="fr-FR" dirty="0">
                <a:solidFill>
                  <a:schemeClr val="bg1"/>
                </a:solidFill>
                <a:latin typeface="Arial" panose="020B0604020202020204" pitchFamily="34" charset="0"/>
              </a:rPr>
              <a:t> contient deux ensembles de </a:t>
            </a:r>
            <a:r>
              <a:rPr lang="fr-FR" b="1" dirty="0">
                <a:solidFill>
                  <a:schemeClr val="bg1"/>
                </a:solidFill>
                <a:latin typeface="Arial" panose="020B0604020202020204" pitchFamily="34" charset="0"/>
              </a:rPr>
              <a:t>widgets</a:t>
            </a:r>
            <a:r>
              <a:rPr lang="fr-FR" dirty="0">
                <a:solidFill>
                  <a:schemeClr val="bg1"/>
                </a:solidFill>
                <a:latin typeface="Arial" panose="020B0604020202020204" pitchFamily="34" charset="0"/>
              </a:rPr>
              <a:t> qui sont conformes à des langages de conception (design) </a:t>
            </a:r>
            <a:r>
              <a:rPr lang="fr-FR" b="1" dirty="0">
                <a:solidFill>
                  <a:schemeClr val="bg1"/>
                </a:solidFill>
                <a:latin typeface="Arial" panose="020B0604020202020204" pitchFamily="34" charset="0"/>
              </a:rPr>
              <a:t>spécifiques</a:t>
            </a:r>
            <a:endParaRPr lang="fr-F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anim calcmode="lin" valueType="num">
                                      <p:cBhvr>
                                        <p:cTn id="8" dur="1000" fill="hold"/>
                                        <p:tgtEl>
                                          <p:spTgt spid="223"/>
                                        </p:tgtEl>
                                        <p:attrNameLst>
                                          <p:attrName>ppt_x</p:attrName>
                                        </p:attrNameLst>
                                      </p:cBhvr>
                                      <p:tavLst>
                                        <p:tav tm="0">
                                          <p:val>
                                            <p:strVal val="#ppt_x"/>
                                          </p:val>
                                        </p:tav>
                                        <p:tav tm="100000">
                                          <p:val>
                                            <p:strVal val="#ppt_x"/>
                                          </p:val>
                                        </p:tav>
                                      </p:tavLst>
                                    </p:anim>
                                    <p:anim calcmode="lin" valueType="num">
                                      <p:cBhvr>
                                        <p:cTn id="9" dur="1000" fill="hold"/>
                                        <p:tgtEl>
                                          <p:spTgt spid="2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5"/>
                                        </p:tgtEl>
                                        <p:attrNameLst>
                                          <p:attrName>style.visibility</p:attrName>
                                        </p:attrNameLst>
                                      </p:cBhvr>
                                      <p:to>
                                        <p:strVal val="visible"/>
                                      </p:to>
                                    </p:set>
                                    <p:animEffect transition="in" filter="fade">
                                      <p:cBhvr>
                                        <p:cTn id="21" dur="1000"/>
                                        <p:tgtEl>
                                          <p:spTgt spid="225"/>
                                        </p:tgtEl>
                                      </p:cBhvr>
                                    </p:animEffect>
                                    <p:anim calcmode="lin" valueType="num">
                                      <p:cBhvr>
                                        <p:cTn id="22" dur="1000" fill="hold"/>
                                        <p:tgtEl>
                                          <p:spTgt spid="225"/>
                                        </p:tgtEl>
                                        <p:attrNameLst>
                                          <p:attrName>ppt_x</p:attrName>
                                        </p:attrNameLst>
                                      </p:cBhvr>
                                      <p:tavLst>
                                        <p:tav tm="0">
                                          <p:val>
                                            <p:strVal val="#ppt_x"/>
                                          </p:val>
                                        </p:tav>
                                        <p:tav tm="100000">
                                          <p:val>
                                            <p:strVal val="#ppt_x"/>
                                          </p:val>
                                        </p:tav>
                                      </p:tavLst>
                                    </p:anim>
                                    <p:anim calcmode="lin" valueType="num">
                                      <p:cBhvr>
                                        <p:cTn id="23" dur="1000" fill="hold"/>
                                        <p:tgtEl>
                                          <p:spTgt spid="2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6">
                                            <p:txEl>
                                              <p:pRg st="0" end="0"/>
                                            </p:txEl>
                                          </p:spTgt>
                                        </p:tgtEl>
                                        <p:attrNameLst>
                                          <p:attrName>style.visibility</p:attrName>
                                        </p:attrNameLst>
                                      </p:cBhvr>
                                      <p:to>
                                        <p:strVal val="visible"/>
                                      </p:to>
                                    </p:set>
                                    <p:animEffect transition="in" filter="fade">
                                      <p:cBhvr>
                                        <p:cTn id="28" dur="1000"/>
                                        <p:tgtEl>
                                          <p:spTgt spid="226">
                                            <p:txEl>
                                              <p:pRg st="0" end="0"/>
                                            </p:txEl>
                                          </p:spTgt>
                                        </p:tgtEl>
                                      </p:cBhvr>
                                    </p:animEffect>
                                    <p:anim calcmode="lin" valueType="num">
                                      <p:cBhvr>
                                        <p:cTn id="29" dur="1000" fill="hold"/>
                                        <p:tgtEl>
                                          <p:spTgt spid="22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P spid="225" grpId="0"/>
      <p:bldP spid="226"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 name="ZoneTexte 4"/>
          <p:cNvSpPr txBox="1"/>
          <p:nvPr/>
        </p:nvSpPr>
        <p:spPr>
          <a:xfrm>
            <a:off x="4231760" y="127590"/>
            <a:ext cx="5443870" cy="307777"/>
          </a:xfrm>
          <a:prstGeom prst="rect">
            <a:avLst/>
          </a:prstGeom>
          <a:noFill/>
        </p:spPr>
        <p:txBody>
          <a:bodyPr wrap="square" rtlCol="0">
            <a:spAutoFit/>
          </a:bodyPr>
          <a:lstStyle/>
          <a:p>
            <a:r>
              <a:rPr lang="fr-FR" dirty="0" smtClean="0">
                <a:solidFill>
                  <a:schemeClr val="tx2">
                    <a:lumMod val="75000"/>
                  </a:schemeClr>
                </a:solidFill>
              </a:rPr>
              <a:t>6</a:t>
            </a:r>
            <a:r>
              <a:rPr lang="fr-FR" b="1" dirty="0" smtClean="0">
                <a:solidFill>
                  <a:schemeClr val="tx2">
                    <a:lumMod val="75000"/>
                  </a:schemeClr>
                </a:solidFill>
              </a:rPr>
              <a:t>)  DART ET SON ROLE DANS FLUTTER</a:t>
            </a:r>
            <a:endParaRPr lang="fr-FR" b="1" dirty="0">
              <a:solidFill>
                <a:schemeClr val="tx2">
                  <a:lumMod val="75000"/>
                </a:schemeClr>
              </a:solidFill>
            </a:endParaRPr>
          </a:p>
        </p:txBody>
      </p:sp>
      <p:sp>
        <p:nvSpPr>
          <p:cNvPr id="6" name="Rectangle 5"/>
          <p:cNvSpPr/>
          <p:nvPr/>
        </p:nvSpPr>
        <p:spPr>
          <a:xfrm>
            <a:off x="3508745" y="1157796"/>
            <a:ext cx="4572000" cy="523220"/>
          </a:xfrm>
          <a:prstGeom prst="rect">
            <a:avLst/>
          </a:prstGeom>
        </p:spPr>
        <p:txBody>
          <a:bodyPr>
            <a:spAutoFit/>
          </a:bodyPr>
          <a:lstStyle/>
          <a:p>
            <a:r>
              <a:rPr lang="fr-FR" dirty="0"/>
              <a:t/>
            </a:r>
            <a:br>
              <a:rPr lang="fr-FR" dirty="0"/>
            </a:br>
            <a:endParaRPr lang="fr-FR" dirty="0"/>
          </a:p>
        </p:txBody>
      </p:sp>
      <p:sp>
        <p:nvSpPr>
          <p:cNvPr id="7" name="Rectangle 6"/>
          <p:cNvSpPr/>
          <p:nvPr/>
        </p:nvSpPr>
        <p:spPr>
          <a:xfrm>
            <a:off x="4518839" y="1157796"/>
            <a:ext cx="3020097" cy="1600438"/>
          </a:xfrm>
          <a:prstGeom prst="rect">
            <a:avLst/>
          </a:prstGeom>
        </p:spPr>
        <p:txBody>
          <a:bodyPr wrap="square">
            <a:spAutoFit/>
          </a:bodyPr>
          <a:lstStyle/>
          <a:p>
            <a:r>
              <a:rPr lang="fr-FR" b="1" dirty="0" err="1">
                <a:solidFill>
                  <a:schemeClr val="bg1"/>
                </a:solidFill>
                <a:latin typeface="Arial" panose="020B0604020202020204" pitchFamily="34" charset="0"/>
              </a:rPr>
              <a:t>Dart</a:t>
            </a:r>
            <a:r>
              <a:rPr lang="fr-FR" dirty="0">
                <a:solidFill>
                  <a:schemeClr val="bg1"/>
                </a:solidFill>
                <a:latin typeface="Arial" panose="020B0604020202020204" pitchFamily="34" charset="0"/>
              </a:rPr>
              <a:t> est un </a:t>
            </a:r>
            <a:r>
              <a:rPr lang="fr-FR" dirty="0" smtClean="0">
                <a:solidFill>
                  <a:schemeClr val="bg1"/>
                </a:solidFill>
                <a:latin typeface="Arial" panose="020B0604020202020204" pitchFamily="34" charset="0"/>
              </a:rPr>
              <a:t>langage </a:t>
            </a:r>
            <a:r>
              <a:rPr lang="fr-FR" dirty="0">
                <a:solidFill>
                  <a:schemeClr val="bg1"/>
                </a:solidFill>
                <a:latin typeface="Arial" panose="020B0604020202020204" pitchFamily="34" charset="0"/>
              </a:rPr>
              <a:t>de programmation optimisé pour les </a:t>
            </a:r>
            <a:r>
              <a:rPr lang="fr-FR" dirty="0">
                <a:solidFill>
                  <a:schemeClr val="bg1"/>
                </a:solidFill>
                <a:latin typeface="Arial" panose="020B0604020202020204" pitchFamily="34" charset="0"/>
                <a:hlinkClick r:id="rId3"/>
              </a:rPr>
              <a:t>applications</a:t>
            </a:r>
            <a:r>
              <a:rPr lang="fr-FR" dirty="0">
                <a:solidFill>
                  <a:schemeClr val="bg1"/>
                </a:solidFill>
                <a:latin typeface="Arial" panose="020B0604020202020204" pitchFamily="34" charset="0"/>
              </a:rPr>
              <a:t> sur plusieurs plateformes. Il est développé par </a:t>
            </a:r>
            <a:r>
              <a:rPr lang="fr-FR" dirty="0">
                <a:solidFill>
                  <a:schemeClr val="bg1"/>
                </a:solidFill>
                <a:latin typeface="Arial" panose="020B0604020202020204" pitchFamily="34" charset="0"/>
                <a:hlinkClick r:id="rId4"/>
              </a:rPr>
              <a:t>Google</a:t>
            </a:r>
            <a:r>
              <a:rPr lang="fr-FR" dirty="0">
                <a:solidFill>
                  <a:schemeClr val="bg1"/>
                </a:solidFill>
                <a:latin typeface="Arial" panose="020B0604020202020204" pitchFamily="34" charset="0"/>
              </a:rPr>
              <a:t> et est utilisé pour créer des applications mobiles, de bureau, de serveur et web.</a:t>
            </a:r>
            <a:endParaRPr lang="fr-FR" dirty="0">
              <a:solidFill>
                <a:schemeClr val="bg1"/>
              </a:solidFill>
            </a:endParaRPr>
          </a:p>
        </p:txBody>
      </p:sp>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7030" y="3891064"/>
            <a:ext cx="1429966" cy="1142891"/>
          </a:xfrm>
          <a:prstGeom prst="rect">
            <a:avLst/>
          </a:prstGeom>
          <a:ln>
            <a:solidFill>
              <a:srgbClr val="0070C0"/>
            </a:solidFill>
          </a:ln>
          <a:effectLst>
            <a:glow rad="228600">
              <a:schemeClr val="accent5">
                <a:satMod val="175000"/>
                <a:alpha val="40000"/>
              </a:schemeClr>
            </a:glow>
          </a:effectLst>
        </p:spPr>
      </p:pic>
      <p:sp>
        <p:nvSpPr>
          <p:cNvPr id="2" name="Rectangle 1"/>
          <p:cNvSpPr/>
          <p:nvPr/>
        </p:nvSpPr>
        <p:spPr>
          <a:xfrm>
            <a:off x="2381695" y="3075037"/>
            <a:ext cx="4572000" cy="1815882"/>
          </a:xfrm>
          <a:prstGeom prst="rect">
            <a:avLst/>
          </a:prstGeom>
        </p:spPr>
        <p:txBody>
          <a:bodyPr>
            <a:spAutoFit/>
          </a:bodyPr>
          <a:lstStyle/>
          <a:p>
            <a:r>
              <a:rPr lang="fr-FR" dirty="0" smtClean="0">
                <a:solidFill>
                  <a:schemeClr val="tx2">
                    <a:lumMod val="75000"/>
                  </a:schemeClr>
                </a:solidFill>
                <a:latin typeface="Arial" panose="020B0604020202020204" pitchFamily="34" charset="0"/>
              </a:rPr>
              <a:t>SON ROLE:</a:t>
            </a:r>
          </a:p>
          <a:p>
            <a:r>
              <a:rPr lang="fr-FR" dirty="0" smtClean="0">
                <a:solidFill>
                  <a:schemeClr val="bg1"/>
                </a:solidFill>
                <a:latin typeface="Arial" panose="020B0604020202020204" pitchFamily="34" charset="0"/>
              </a:rPr>
              <a:t>Le </a:t>
            </a:r>
            <a:r>
              <a:rPr lang="fr-FR" dirty="0">
                <a:solidFill>
                  <a:schemeClr val="bg1"/>
                </a:solidFill>
                <a:latin typeface="Arial" panose="020B0604020202020204" pitchFamily="34" charset="0"/>
              </a:rPr>
              <a:t>code source de </a:t>
            </a:r>
            <a:r>
              <a:rPr lang="fr-FR" dirty="0" err="1">
                <a:solidFill>
                  <a:schemeClr val="bg1"/>
                </a:solidFill>
                <a:latin typeface="Arial" panose="020B0604020202020204" pitchFamily="34" charset="0"/>
              </a:rPr>
              <a:t>Dart</a:t>
            </a:r>
            <a:r>
              <a:rPr lang="fr-FR" dirty="0">
                <a:solidFill>
                  <a:schemeClr val="bg1"/>
                </a:solidFill>
                <a:latin typeface="Arial" panose="020B0604020202020204" pitchFamily="34" charset="0"/>
              </a:rPr>
              <a:t> est compilé en code natif à l'aide de la fonction de compilation </a:t>
            </a:r>
            <a:r>
              <a:rPr lang="fr-FR" dirty="0" err="1">
                <a:solidFill>
                  <a:schemeClr val="bg1"/>
                </a:solidFill>
                <a:latin typeface="Arial" panose="020B0604020202020204" pitchFamily="34" charset="0"/>
              </a:rPr>
              <a:t>AoT</a:t>
            </a:r>
            <a:r>
              <a:rPr lang="fr-FR" dirty="0">
                <a:solidFill>
                  <a:schemeClr val="bg1"/>
                </a:solidFill>
                <a:latin typeface="Arial" panose="020B0604020202020204" pitchFamily="34" charset="0"/>
              </a:rPr>
              <a:t> de </a:t>
            </a:r>
            <a:r>
              <a:rPr lang="fr-FR" dirty="0" err="1">
                <a:solidFill>
                  <a:schemeClr val="bg1"/>
                </a:solidFill>
                <a:latin typeface="Arial" panose="020B0604020202020204" pitchFamily="34" charset="0"/>
              </a:rPr>
              <a:t>Dart</a:t>
            </a:r>
            <a:r>
              <a:rPr lang="fr-FR" dirty="0">
                <a:solidFill>
                  <a:schemeClr val="bg1"/>
                </a:solidFill>
                <a:latin typeface="Arial" panose="020B0604020202020204" pitchFamily="34" charset="0"/>
              </a:rPr>
              <a:t>. Cependant, il a encore besoin de certaines parties de la machine virtuelle </a:t>
            </a:r>
            <a:r>
              <a:rPr lang="fr-FR" dirty="0" err="1">
                <a:solidFill>
                  <a:schemeClr val="bg1"/>
                </a:solidFill>
                <a:latin typeface="Arial" panose="020B0604020202020204" pitchFamily="34" charset="0"/>
              </a:rPr>
              <a:t>Dart</a:t>
            </a:r>
            <a:r>
              <a:rPr lang="fr-FR" dirty="0">
                <a:solidFill>
                  <a:schemeClr val="bg1"/>
                </a:solidFill>
                <a:latin typeface="Arial" panose="020B0604020202020204" pitchFamily="34" charset="0"/>
              </a:rPr>
              <a:t> (certains composants d'exécution comme le ramasse-miettes) pour s'exécuter, mais le code est compilé en code natif à l'avance, car iOS n'autorise pas la compilation dynamique.</a:t>
            </a:r>
            <a:endParaRPr lang="fr-F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60"/>
          <p:cNvSpPr txBox="1">
            <a:spLocks noGrp="1"/>
          </p:cNvSpPr>
          <p:nvPr>
            <p:ph type="title"/>
          </p:nvPr>
        </p:nvSpPr>
        <p:spPr>
          <a:xfrm>
            <a:off x="522013" y="156923"/>
            <a:ext cx="7005838" cy="602234"/>
          </a:xfrm>
          <a:prstGeom prst="rect">
            <a:avLst/>
          </a:prstGeom>
        </p:spPr>
        <p:txBody>
          <a:bodyPr spcFirstLastPara="1" wrap="square" lIns="91425" tIns="91425" rIns="91425" bIns="91425" anchor="t" anchorCtr="0">
            <a:noAutofit/>
          </a:bodyPr>
          <a:lstStyle/>
          <a:p>
            <a:pPr lvl="0"/>
            <a:r>
              <a:rPr lang="en" dirty="0" smtClean="0"/>
              <a:t>7</a:t>
            </a:r>
            <a:r>
              <a:rPr lang="en" sz="1800" dirty="0" smtClean="0"/>
              <a:t>) </a:t>
            </a:r>
            <a:r>
              <a:rPr lang="fr-FR" sz="1800" dirty="0" smtClean="0"/>
              <a:t>LES OUTILS PRIS EN CHARGE PAR DART</a:t>
            </a:r>
            <a:endParaRPr sz="1800" dirty="0"/>
          </a:p>
        </p:txBody>
      </p:sp>
      <p:cxnSp>
        <p:nvCxnSpPr>
          <p:cNvPr id="2053" name="Google Shape;2053;p60"/>
          <p:cNvCxnSpPr/>
          <p:nvPr/>
        </p:nvCxnSpPr>
        <p:spPr>
          <a:xfrm>
            <a:off x="1509341" y="10567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4" name="Google Shape;2054;p60"/>
          <p:cNvSpPr/>
          <p:nvPr/>
        </p:nvSpPr>
        <p:spPr>
          <a:xfrm>
            <a:off x="1509341" y="1010116"/>
            <a:ext cx="3329302" cy="2738879"/>
          </a:xfrm>
          <a:prstGeom prst="ellipse">
            <a:avLst/>
          </a:prstGeom>
          <a:solidFill>
            <a:schemeClr val="accent2"/>
          </a:solidFill>
          <a:ln>
            <a:noFill/>
          </a:ln>
        </p:spPr>
        <p:txBody>
          <a:bodyPr spcFirstLastPara="1" wrap="square" lIns="91425" tIns="91425" rIns="91425" bIns="91425" anchor="ctr" anchorCtr="0">
            <a:noAutofit/>
          </a:bodyPr>
          <a:lstStyle/>
          <a:p>
            <a:pPr marL="285750" indent="-285750" fontAlgn="base">
              <a:buFont typeface="Wingdings" panose="05000000000000000000" pitchFamily="2" charset="2"/>
              <a:buChar char="Ø"/>
            </a:pPr>
            <a:r>
              <a:rPr lang="fr-FR" dirty="0" err="1"/>
              <a:t>DartPad</a:t>
            </a:r>
            <a:endParaRPr lang="fr-FR" dirty="0"/>
          </a:p>
          <a:p>
            <a:pPr marL="285750" indent="-285750" fontAlgn="base">
              <a:buFont typeface="Wingdings" panose="05000000000000000000" pitchFamily="2" charset="2"/>
              <a:buChar char="Ø"/>
            </a:pPr>
            <a:r>
              <a:rPr lang="fr-FR" dirty="0"/>
              <a:t>Outils en ligne de commande</a:t>
            </a:r>
          </a:p>
          <a:p>
            <a:pPr marL="285750" indent="-285750" fontAlgn="base">
              <a:buFont typeface="Wingdings" panose="05000000000000000000" pitchFamily="2" charset="2"/>
              <a:buChar char="Ø"/>
            </a:pPr>
            <a:r>
              <a:rPr lang="fr-FR" dirty="0"/>
              <a:t>IDE et éditeurs</a:t>
            </a:r>
          </a:p>
        </p:txBody>
      </p:sp>
      <p:sp>
        <p:nvSpPr>
          <p:cNvPr id="2062" name="Google Shape;2062;p60"/>
          <p:cNvSpPr txBox="1">
            <a:spLocks noGrp="1"/>
          </p:cNvSpPr>
          <p:nvPr>
            <p:ph type="subTitle" idx="4294967295"/>
          </p:nvPr>
        </p:nvSpPr>
        <p:spPr>
          <a:xfrm>
            <a:off x="6397345" y="2223058"/>
            <a:ext cx="15183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accent6"/>
                </a:solidFill>
              </a:rPr>
              <a:t>Jupiter is the biggest one</a:t>
            </a:r>
            <a:endParaRPr sz="1400" dirty="0">
              <a:solidFill>
                <a:schemeClr val="accent6"/>
              </a:solidFill>
            </a:endParaRPr>
          </a:p>
        </p:txBody>
      </p:sp>
      <p:cxnSp>
        <p:nvCxnSpPr>
          <p:cNvPr id="2065" name="Google Shape;2065;p60"/>
          <p:cNvCxnSpPr/>
          <p:nvPr/>
        </p:nvCxnSpPr>
        <p:spPr>
          <a:xfrm>
            <a:off x="3153286" y="3748995"/>
            <a:ext cx="20706" cy="1394505"/>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wipe(down)">
                                      <p:cBhvr>
                                        <p:cTn id="7" dur="580">
                                          <p:stCondLst>
                                            <p:cond delay="0"/>
                                          </p:stCondLst>
                                        </p:cTn>
                                        <p:tgtEl>
                                          <p:spTgt spid="2054"/>
                                        </p:tgtEl>
                                      </p:cBhvr>
                                    </p:animEffect>
                                    <p:anim calcmode="lin" valueType="num">
                                      <p:cBhvr>
                                        <p:cTn id="8" dur="1822" tmFilter="0,0; 0.14,0.36; 0.43,0.73; 0.71,0.91; 1.0,1.0">
                                          <p:stCondLst>
                                            <p:cond delay="0"/>
                                          </p:stCondLst>
                                        </p:cTn>
                                        <p:tgtEl>
                                          <p:spTgt spid="20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4"/>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4"/>
                                        </p:tgtEl>
                                      </p:cBhvr>
                                      <p:to x="100000" y="60000"/>
                                    </p:animScale>
                                    <p:animScale>
                                      <p:cBhvr>
                                        <p:cTn id="14" dur="166" decel="50000">
                                          <p:stCondLst>
                                            <p:cond delay="676"/>
                                          </p:stCondLst>
                                        </p:cTn>
                                        <p:tgtEl>
                                          <p:spTgt spid="2054"/>
                                        </p:tgtEl>
                                      </p:cBhvr>
                                      <p:to x="100000" y="100000"/>
                                    </p:animScale>
                                    <p:animScale>
                                      <p:cBhvr>
                                        <p:cTn id="15" dur="26">
                                          <p:stCondLst>
                                            <p:cond delay="1312"/>
                                          </p:stCondLst>
                                        </p:cTn>
                                        <p:tgtEl>
                                          <p:spTgt spid="2054"/>
                                        </p:tgtEl>
                                      </p:cBhvr>
                                      <p:to x="100000" y="80000"/>
                                    </p:animScale>
                                    <p:animScale>
                                      <p:cBhvr>
                                        <p:cTn id="16" dur="166" decel="50000">
                                          <p:stCondLst>
                                            <p:cond delay="1338"/>
                                          </p:stCondLst>
                                        </p:cTn>
                                        <p:tgtEl>
                                          <p:spTgt spid="2054"/>
                                        </p:tgtEl>
                                      </p:cBhvr>
                                      <p:to x="100000" y="100000"/>
                                    </p:animScale>
                                    <p:animScale>
                                      <p:cBhvr>
                                        <p:cTn id="17" dur="26">
                                          <p:stCondLst>
                                            <p:cond delay="1642"/>
                                          </p:stCondLst>
                                        </p:cTn>
                                        <p:tgtEl>
                                          <p:spTgt spid="2054"/>
                                        </p:tgtEl>
                                      </p:cBhvr>
                                      <p:to x="100000" y="90000"/>
                                    </p:animScale>
                                    <p:animScale>
                                      <p:cBhvr>
                                        <p:cTn id="18" dur="166" decel="50000">
                                          <p:stCondLst>
                                            <p:cond delay="1668"/>
                                          </p:stCondLst>
                                        </p:cTn>
                                        <p:tgtEl>
                                          <p:spTgt spid="2054"/>
                                        </p:tgtEl>
                                      </p:cBhvr>
                                      <p:to x="100000" y="100000"/>
                                    </p:animScale>
                                    <p:animScale>
                                      <p:cBhvr>
                                        <p:cTn id="19" dur="26">
                                          <p:stCondLst>
                                            <p:cond delay="1808"/>
                                          </p:stCondLst>
                                        </p:cTn>
                                        <p:tgtEl>
                                          <p:spTgt spid="2054"/>
                                        </p:tgtEl>
                                      </p:cBhvr>
                                      <p:to x="100000" y="95000"/>
                                    </p:animScale>
                                    <p:animScale>
                                      <p:cBhvr>
                                        <p:cTn id="20" dur="166" decel="50000">
                                          <p:stCondLst>
                                            <p:cond delay="1834"/>
                                          </p:stCondLst>
                                        </p:cTn>
                                        <p:tgtEl>
                                          <p:spTgt spid="20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animBg="1"/>
    </p:bld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688</Words>
  <Application>Microsoft Office PowerPoint</Application>
  <PresentationFormat>Affichage à l'écran (16:9)</PresentationFormat>
  <Paragraphs>81</Paragraphs>
  <Slides>16</Slides>
  <Notes>16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16</vt:i4>
      </vt:variant>
    </vt:vector>
  </HeadingPairs>
  <TitlesOfParts>
    <vt:vector size="24" baseType="lpstr">
      <vt:lpstr>Arial</vt:lpstr>
      <vt:lpstr>Courier New</vt:lpstr>
      <vt:lpstr>Montserrat ExtraBold</vt:lpstr>
      <vt:lpstr>Wingdings</vt:lpstr>
      <vt:lpstr>Roboto</vt:lpstr>
      <vt:lpstr>Roboto Mono</vt:lpstr>
      <vt:lpstr>Montserrat</vt:lpstr>
      <vt:lpstr>Futuristic Background by Slidesgo</vt:lpstr>
      <vt:lpstr>Présentation PowerPoint</vt:lpstr>
      <vt:lpstr>1)FLUTTER:</vt:lpstr>
      <vt:lpstr>2)ARCHITECTURE DE FLUTTER</vt:lpstr>
      <vt:lpstr>Présentation PowerPoint</vt:lpstr>
      <vt:lpstr>Avantages</vt:lpstr>
      <vt:lpstr>4)INSTALLATION DE FLUTTER SUR WINDOWS ET MACOS</vt:lpstr>
      <vt:lpstr>5) LES WIDGETS SPÉCIFIQUES À LA CONCEPTION (DESIGN)  SOUS FLUTTER </vt:lpstr>
      <vt:lpstr>Présentation PowerPoint</vt:lpstr>
      <vt:lpstr>7) LES OUTILS PRIS EN CHARGE PAR DART</vt:lpstr>
      <vt:lpstr>Présentation PowerPoint</vt:lpstr>
      <vt:lpstr>9)LES SERVICES ET FONCTIONNALITÉS FOURNIS PAR FLUTTER AUX DÉVELOPPEURS</vt:lpstr>
      <vt:lpstr>Présentation PowerPoint</vt:lpstr>
      <vt:lpstr>12)LE FUTUR AVEC FLUTTER</vt:lpstr>
      <vt:lpstr>13)LE FUTUR POUR FLUTTER</vt:lpstr>
      <vt:lpstr>Présentation PowerPoint</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Diakalia Konaté</cp:lastModifiedBy>
  <cp:revision>22</cp:revision>
  <dcterms:modified xsi:type="dcterms:W3CDTF">2021-11-01T16:26:34Z</dcterms:modified>
</cp:coreProperties>
</file>